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26"/>
  </p:notesMasterIdLst>
  <p:sldIdLst>
    <p:sldId id="256" r:id="rId3"/>
    <p:sldId id="350" r:id="rId4"/>
    <p:sldId id="355" r:id="rId5"/>
    <p:sldId id="388" r:id="rId6"/>
    <p:sldId id="382" r:id="rId7"/>
    <p:sldId id="389" r:id="rId8"/>
    <p:sldId id="356" r:id="rId9"/>
    <p:sldId id="358" r:id="rId10"/>
    <p:sldId id="359" r:id="rId11"/>
    <p:sldId id="360" r:id="rId12"/>
    <p:sldId id="361" r:id="rId13"/>
    <p:sldId id="387" r:id="rId14"/>
    <p:sldId id="364" r:id="rId15"/>
    <p:sldId id="376" r:id="rId16"/>
    <p:sldId id="365" r:id="rId17"/>
    <p:sldId id="367" r:id="rId18"/>
    <p:sldId id="368" r:id="rId19"/>
    <p:sldId id="369" r:id="rId20"/>
    <p:sldId id="370" r:id="rId21"/>
    <p:sldId id="371" r:id="rId22"/>
    <p:sldId id="372" r:id="rId23"/>
    <p:sldId id="375" r:id="rId24"/>
    <p:sldId id="282" r:id="rId2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D79B82F-7193-FB41-887A-3454C68E0DF1}">
          <p14:sldIdLst>
            <p14:sldId id="256"/>
            <p14:sldId id="350"/>
            <p14:sldId id="355"/>
            <p14:sldId id="388"/>
            <p14:sldId id="382"/>
            <p14:sldId id="389"/>
            <p14:sldId id="356"/>
            <p14:sldId id="358"/>
            <p14:sldId id="359"/>
            <p14:sldId id="360"/>
            <p14:sldId id="361"/>
            <p14:sldId id="387"/>
            <p14:sldId id="364"/>
            <p14:sldId id="376"/>
            <p14:sldId id="365"/>
            <p14:sldId id="367"/>
            <p14:sldId id="368"/>
            <p14:sldId id="369"/>
            <p14:sldId id="370"/>
            <p14:sldId id="371"/>
            <p14:sldId id="372"/>
            <p14:sldId id="375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A9DE"/>
    <a:srgbClr val="414A4F"/>
    <a:srgbClr val="93D76B"/>
    <a:srgbClr val="2EAEB6"/>
    <a:srgbClr val="D7F2EB"/>
    <a:srgbClr val="414A4E"/>
    <a:srgbClr val="D6F1EB"/>
    <a:srgbClr val="2AB0B5"/>
    <a:srgbClr val="EEF7FB"/>
    <a:srgbClr val="1E8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77778" autoAdjust="0"/>
  </p:normalViewPr>
  <p:slideViewPr>
    <p:cSldViewPr snapToGrid="0" snapToObjects="1">
      <p:cViewPr varScale="1">
        <p:scale>
          <a:sx n="123" d="100"/>
          <a:sy n="123" d="100"/>
        </p:scale>
        <p:origin x="776" y="184"/>
      </p:cViewPr>
      <p:guideLst/>
    </p:cSldViewPr>
  </p:slideViewPr>
  <p:outlineViewPr>
    <p:cViewPr>
      <p:scale>
        <a:sx n="33" d="100"/>
        <a:sy n="33" d="100"/>
      </p:scale>
      <p:origin x="0" y="-387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fld id="{178046B6-AA62-B748-A7DA-A06653EDCCE3}" type="datetimeFigureOut">
              <a:rPr lang="en-US" smtClean="0"/>
              <a:pPr/>
              <a:t>10/13/22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fld id="{C0CD3E5D-A0E3-CF44-B0AA-2DEC864493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27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Cloud" TargetMode="External"/><Relationship Id="rId13" Type="http://schemas.openxmlformats.org/officeDocument/2006/relationships/hyperlink" Target="https://en.wikipedia.org/wiki/Tencent_QQ" TargetMode="External"/><Relationship Id="rId3" Type="http://schemas.openxmlformats.org/officeDocument/2006/relationships/hyperlink" Target="https://en.wikipedia.org/wiki/The_Apache_Software_Foundation" TargetMode="External"/><Relationship Id="rId7" Type="http://schemas.openxmlformats.org/officeDocument/2006/relationships/hyperlink" Target="https://en.wikipedia.org/wiki/Cloudflare" TargetMode="External"/><Relationship Id="rId12" Type="http://schemas.openxmlformats.org/officeDocument/2006/relationships/hyperlink" Target="https://en.wikipedia.org/wiki/Steam_(service)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Log4Shell#cite_note-12" TargetMode="External"/><Relationship Id="rId11" Type="http://schemas.openxmlformats.org/officeDocument/2006/relationships/hyperlink" Target="https://en.wikipedia.org/wiki/Log4Shell#cite_note-14" TargetMode="External"/><Relationship Id="rId5" Type="http://schemas.openxmlformats.org/officeDocument/2006/relationships/hyperlink" Target="https://en.wikipedia.org/wiki/Amazon_Web_Services" TargetMode="External"/><Relationship Id="rId10" Type="http://schemas.openxmlformats.org/officeDocument/2006/relationships/hyperlink" Target="https://en.wikipedia.org/wiki/Minecraft" TargetMode="External"/><Relationship Id="rId4" Type="http://schemas.openxmlformats.org/officeDocument/2006/relationships/hyperlink" Target="https://en.wikipedia.org/wiki/Log4Shell#cite_note-11" TargetMode="External"/><Relationship Id="rId9" Type="http://schemas.openxmlformats.org/officeDocument/2006/relationships/hyperlink" Target="https://en.wikipedia.org/wiki/Log4Shell#cite_note-13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各位老师下午好，我是许聪颖，导师陈碧欢老师。我的论文题目是：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63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RQ3—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补丁类型分析，旨在表征开源软件漏洞的补丁类型。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86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准确性分析发现，对于单补丁漏洞，</a:t>
            </a:r>
            <a:r>
              <a:rPr lang="en-US" altLang="zh-CN" dirty="0"/>
              <a:t>DB</a:t>
            </a:r>
            <a:r>
              <a:rPr lang="zh-CN" altLang="en-US" dirty="0"/>
              <a:t>准确性较高。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但对于多补丁漏洞，补丁缺失较为严重，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近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20%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的漏洞补丁不全。</a:t>
            </a:r>
            <a:endParaRPr lang="en-US" altLang="zh-CN" dirty="0"/>
          </a:p>
          <a:p>
            <a:r>
              <a:rPr lang="en-US" altLang="zh-CN" dirty="0"/>
              <a:t>20% = 41.1%</a:t>
            </a:r>
            <a:r>
              <a:rPr lang="zh-CN" altLang="en-US" dirty="0"/>
              <a:t>的多补丁漏洞</a:t>
            </a:r>
            <a:r>
              <a:rPr lang="en-US" altLang="zh-CN" dirty="0"/>
              <a:t>*0.5</a:t>
            </a:r>
            <a:r>
              <a:rPr lang="zh-CN" altLang="en-US" dirty="0"/>
              <a:t>的召回率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进行 漏洞检测、漏洞影响分析、漏洞修复等深度安全维护工作。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53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研究发现：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 质量并不理想，覆盖率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45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 一致性为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19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20%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的补丁是丢失的。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对于安全服务用户来说，这会给漏洞的及时检测和修复带来 较大困难。这体现出当前开源软件漏洞数据库补丁质量的不足，以及利用自动化补丁识别方法完善漏洞数据的需求*（必要性）。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2.</a:t>
            </a:r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开源软件漏洞补丁在类型、映射关系方面有一定的特殊性</a:t>
            </a:r>
          </a:p>
          <a:p>
            <a:r>
              <a:rPr lang="en-US" altLang="zh-CN" dirty="0">
                <a:effectLst/>
              </a:rPr>
              <a:t>90%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commit</a:t>
            </a:r>
            <a:r>
              <a:rPr lang="zh-CN" altLang="en-US" dirty="0">
                <a:effectLst/>
              </a:rPr>
              <a:t>， </a:t>
            </a:r>
            <a:r>
              <a:rPr lang="en-US" altLang="zh-CN" dirty="0">
                <a:effectLst/>
              </a:rPr>
              <a:t>40%</a:t>
            </a:r>
            <a:r>
              <a:rPr lang="zh-CN" altLang="en-US" dirty="0">
                <a:effectLst/>
              </a:rPr>
              <a:t>多都是多补丁。 设计方法时，应充分考虑该特征。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64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下面介绍：本文提出的针对开源软件漏洞的补丁识别方法。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23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基于经验研究的发现，本文设计了一个名为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的自动化开源软件漏洞的补丁识别方法。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该方法的核心思想是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漏洞 补丁会在讨论和解决漏洞的、多种来源的漏洞公告、分析报告等参考链接中被 频繁地提及和引用。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为了有效地利用这种多源信息，并准确地识别补丁。本文方法首先进行参考链接网络的构建，多知识源的漏洞参考链接网络，再从该网络中选出具有最高置信度和连通度的补丁节点作为结果，并基于选定的补丁进行补丁扩展，从而构建一对多的漏洞补丁映射关系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以一个漏洞为例，首先构建。。从中选择。。再进行。。最后返回。。，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01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本文首先评估了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的准确性，基于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数据集，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达到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覆盖率和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xxF1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 值。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此外，本文将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分别与三种基于启发式规则的方法进行比较，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xxx</a:t>
            </a: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和两个商业漏洞数据库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(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𝐷𝐵𝐴 和 𝐷𝐵𝐵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)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相比较，。。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618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削弱性分析（消融性分析）， 分析</a:t>
            </a:r>
            <a:r>
              <a:rPr kumimoji="1" lang="en" altLang="zh-CN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TRACER</a:t>
            </a:r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中不同环节的贡献度，分别通过 去除</a:t>
            </a:r>
            <a:r>
              <a:rPr kumimoji="1" lang="en-US" altLang="zh-CN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，</a:t>
            </a:r>
            <a:r>
              <a:rPr kumimoji="1" lang="en-US" altLang="zh-CN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，和</a:t>
            </a:r>
            <a:r>
              <a:rPr kumimoji="1" lang="en-US" altLang="zh-CN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kumimoji="1" lang="zh-CN" alt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+mn-ea"/>
                <a:cs typeface="+mn-cs"/>
              </a:rPr>
              <a:t>等步骤生产弱化后的版本与远版本进行对比，结果表明。。。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dirty="0"/>
              <a:t>结果表明，本文方法中的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77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。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中有两个可配置的参数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 参考链接网络的深度，以及代码提交的时间跨度。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综上，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的准确率对两个可配置参数的变化不是非常敏感，且网络深度参数设置为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5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层、提交时间跨度设置为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30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天时效果相对最优。 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7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为了评估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在更大范围开源软件漏洞上的表现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(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即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的通用性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)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 本节还另外构建了两个漏洞数据集。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第一个数据集共有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3,185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 漏洞，  覆盖率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。第二个数据集为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共有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5,468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个漏洞。覆盖率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在准确性方面，共同抽样检测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100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个漏洞结果。 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6940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旨在评估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在实际工作场景下的实用性。本文 开展了一项用户研究，从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xxx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招募，随机选取。。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结果表明，在有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辅助的情况下，用户用时。。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在实际工作中，安全专家在使用较准确的自动工具识别到补丁后，他们仍然需要对补丁进行多次确 认，以确保补丁的准确性。为了评估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在这种使用场景中的实用性，本文 开展了一项用户研究，对比分析用户在有和没有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的辅助下找到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10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个漏 洞补丁的用时和准确性。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218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论文主要有五个部分，包括： 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…</a:t>
            </a:r>
            <a:r>
              <a:rPr lang="zh-CN" altLang="en-US" dirty="0"/>
              <a:t>针对开源软件漏洞补丁</a:t>
            </a:r>
            <a:r>
              <a:rPr lang="zh-CN" altLang="en-US" dirty="0">
                <a:solidFill>
                  <a:srgbClr val="FF0000"/>
                </a:solidFill>
              </a:rPr>
              <a:t>的经验研究 </a:t>
            </a:r>
            <a:r>
              <a:rPr lang="en-US" altLang="zh-CN" dirty="0">
                <a:solidFill>
                  <a:srgbClr val="FF0000"/>
                </a:solidFill>
              </a:rPr>
              <a:t>…</a:t>
            </a:r>
            <a:r>
              <a:rPr lang="zh-CN" altLang="en-US" dirty="0"/>
              <a:t>漏洞补丁查找的。。以及针对本文方法的实验评级，最后为总结与展望。。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2506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本文从准确性、削弱性、敏感度、通用性及实用性五个方面评估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TRACER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进 行了评估。结果表明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: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0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本文方法依然还有很多可以提升的地方。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071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dirty="0"/>
              <a:t>每一页的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还没有修改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经验研究的结论放大？（类似于实验中的结论放大？）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17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问题：</a:t>
            </a:r>
            <a:endParaRPr lang="en-US" altLang="zh-CN" dirty="0"/>
          </a:p>
          <a:p>
            <a:r>
              <a:rPr lang="en-US" altLang="zh-CN" dirty="0"/>
              <a:t>Take the log4j and </a:t>
            </a:r>
            <a:r>
              <a:rPr lang="en-US" altLang="zh-CN" dirty="0" err="1"/>
              <a:t>heartbleed</a:t>
            </a:r>
            <a:r>
              <a:rPr lang="en-US" altLang="zh-CN" dirty="0"/>
              <a:t> examples</a:t>
            </a:r>
          </a:p>
          <a:p>
            <a:endParaRPr lang="en-US" altLang="zh-CN" dirty="0"/>
          </a:p>
          <a:p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 list of its affected software projects has been published by the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The Apache Software Foundation"/>
              </a:rPr>
              <a:t>Apache Security Team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" altLang="zh-CN" b="0" i="0" u="none" strike="noStrike" baseline="30000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/>
              </a:rPr>
              <a:t>[11]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Affected commercial services include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 tooltip="Amazon Web Services"/>
              </a:rPr>
              <a:t>Amazon Web Services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" altLang="zh-CN" b="0" i="0" u="none" strike="noStrike" baseline="30000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6"/>
              </a:rPr>
              <a:t>[12]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7" tooltip="Cloudflare"/>
              </a:rPr>
              <a:t>Cloudflare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8" tooltip="ICloud"/>
              </a:rPr>
              <a:t>iCloud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" altLang="zh-CN" b="0" i="0" u="none" strike="noStrike" baseline="30000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9"/>
              </a:rPr>
              <a:t>[13]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" altLang="zh-CN" b="0" i="1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10" tooltip="Minecraft"/>
              </a:rPr>
              <a:t>Minecraft: Java Edition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" altLang="zh-CN" b="0" i="0" u="none" strike="noStrike" baseline="30000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11"/>
              </a:rPr>
              <a:t>[14]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12" tooltip="Steam (service)"/>
              </a:rPr>
              <a:t>Steam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" altLang="zh-CN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13" tooltip="Tencent QQ"/>
              </a:rPr>
              <a:t>Tencent QQ</a:t>
            </a:r>
            <a:r>
              <a:rPr lang="en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 many others.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26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问题：</a:t>
            </a:r>
            <a:endParaRPr lang="en-US" altLang="zh-CN" dirty="0"/>
          </a:p>
          <a:p>
            <a:r>
              <a:rPr lang="en-US" altLang="zh-CN" dirty="0"/>
              <a:t>Example, how to use vulnerable versions/patch to help mitigate these risks?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Description, vulnerable versions, patches …</a:t>
            </a:r>
            <a:endParaRPr lang="zh-CN" altLang="en-US" dirty="0">
              <a:solidFill>
                <a:srgbClr val="FF0000"/>
              </a:solidFill>
            </a:endParaRP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745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However, the problem is that it is unclear what the quality of patches in vulnerability database is.</a:t>
            </a: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These patch tracking approaches are either  too expensive by manual effort or too specific to apply to all OSS vulnerabilities.</a:t>
            </a: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Example: the same CVE but with different patches in different 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industrial databases.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然而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,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作为一切深度安全分析任务的基础，已有的漏洞数据库中的补丁知识尚未被系统 地研究和评估</a:t>
            </a:r>
            <a:endParaRPr lang="zh-CN" altLang="en-US" dirty="0"/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此外，</a:t>
            </a:r>
            <a:r>
              <a:rPr lang="zh-CN" altLang="en-US" dirty="0"/>
              <a:t>已有的补丁查找方法多是基于启发式规则、挖掘代码提交历史或人工查找，</a:t>
            </a:r>
            <a:endParaRPr lang="en-US" altLang="zh-CN" dirty="0"/>
          </a:p>
          <a:p>
            <a:r>
              <a:rPr lang="zh-CN" altLang="en-US" dirty="0"/>
              <a:t>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本文研究内容主要有两块：</a:t>
            </a:r>
            <a:endParaRPr kumimoji="1"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1. </a:t>
            </a:r>
            <a:r>
              <a:rPr lang="zh-CN" altLang="en-US" dirty="0"/>
              <a:t>针对开源软件漏洞补丁的</a:t>
            </a:r>
            <a:r>
              <a:rPr lang="zh-CN" altLang="en-US" dirty="0">
                <a:solidFill>
                  <a:srgbClr val="FF0000"/>
                </a:solidFill>
              </a:rPr>
              <a:t>经验研究，以了解当前商业漏洞数据库中补丁的质量和特征。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基于经验研究的结果，设计一种自动化的补丁查找方法，并进行实验评估。</a:t>
            </a:r>
            <a:endParaRPr kumimoji="1"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494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However, the problem is that it is unclear what the quality of patches in vulnerability database is.</a:t>
            </a: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These patch tracking approaches are either  too expensive by manual effort or too specific to apply to all OSS vulnerabilities.</a:t>
            </a: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然而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,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作为一切深度安全分析任务的基础，已有的漏洞数据库中的补丁知识尚未被系统 地研究和评估</a:t>
            </a:r>
            <a:endParaRPr lang="zh-CN" altLang="en-US" dirty="0"/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此外，</a:t>
            </a:r>
            <a:r>
              <a:rPr lang="zh-CN" altLang="en-US" dirty="0"/>
              <a:t>已有的补丁查找方法多是基于启发式规则、挖掘代码提交历史或人工查找，</a:t>
            </a:r>
            <a:endParaRPr lang="en-US" altLang="zh-CN" dirty="0"/>
          </a:p>
          <a:p>
            <a:r>
              <a:rPr lang="zh-CN" altLang="en-US" dirty="0"/>
              <a:t>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本文研究内容主要有两块：</a:t>
            </a:r>
            <a:endParaRPr kumimoji="1"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1. </a:t>
            </a:r>
            <a:r>
              <a:rPr lang="zh-CN" altLang="en-US" dirty="0"/>
              <a:t>针对开源软件漏洞补丁的</a:t>
            </a:r>
            <a:r>
              <a:rPr lang="zh-CN" altLang="en-US" dirty="0">
                <a:solidFill>
                  <a:srgbClr val="FF0000"/>
                </a:solidFill>
              </a:rPr>
              <a:t>经验研究，以了解当前商业漏洞数据库中补丁的质量和特征。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基于经验研究的结果，设计一种自动化的补丁查找方法，并进行实验评估。</a:t>
            </a:r>
            <a:endParaRPr kumimoji="1"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237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下面介绍：针对。。。</a:t>
            </a:r>
            <a:endParaRPr lang="en-US" altLang="zh-CN" dirty="0"/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针对开源软件漏洞补丁的经验研究，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1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该研究的目的是：探究当前商业漏洞数据库中开源软件漏洞补丁的质量和特征。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我们从五个方面、设计了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5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个研究问题：包括补丁覆盖度分析、补丁一致性分析、补丁类型分析、补丁映射关系 以及补丁准确性分析。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在数据准备部分，我们首先调研了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5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个商业公司的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DB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，从中选取两个作为研究对象。共收集到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1w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多的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OSS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vul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，用于：覆盖率和一致性分析。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此外，基于两个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DB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的交集，通过人工，构建了包含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1295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个漏洞及其补丁的数据集，作为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GT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，用于：补丁类型、映射和准确性分析。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上述研究问题中，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RQ1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用来评估漏洞数据库中开源软件漏洞的补丁缺失情 况，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RQ2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用来评估不同漏洞数据库间漏洞补丁的不一致情况，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RQ3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和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RQ4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用来 表征常见的补丁类型以及开源漏洞及其补丁之间的映射关系，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RQ5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可用来评估 不同漏洞数据库中漏洞补丁的准确性。总得来说，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RQ1</a:t>
            </a:r>
            <a:r>
              <a:rPr lang="zh-CN" altLang="e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、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RQ2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和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RQ5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的结果旨 在从不同的角度评估补丁质量，并挖掘出对自动化补丁识别方法的需求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;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RQ3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和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RQ4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旨在从不同角度捕捉开源软件漏洞补丁的特征，并为自动化补丁识别方法 的设计提供启发。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研究发现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:(1)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商业漏洞数据库中开源软件漏洞补丁的质 量并不理想。补丁缺失情况较为普遍，商业数据库中漏洞补丁覆盖率仅为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41.0%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左右。对于有多个补丁的漏洞，商业数据库经常会遗漏部分补丁。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(2)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开源软件 漏洞补丁在类型、映射关系方面有一定的特殊性。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93.7%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的补丁类型都是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GitHub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的代码提交，且超过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40%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的漏洞与其补丁是一对多的映射关系。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908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结果发现，两个商业数据库中补丁的覆盖率仅有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45%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10070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的漏洞中，仅有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4602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的漏洞有补丁信息。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两个商业数据库中补丁信息的一致性也仅有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19%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，不一致的原因可能是提供的补丁不全，或是补丁不准。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这种不确定性也极大地吸引我们进行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DB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准确性地验证。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RQ1—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补丁覆盖率分析，旨在评估漏洞数据库中开源软件漏洞的补丁缺失 情况。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由此可见，数据库 𝐷𝐵𝐴 和 𝐷𝐵𝐵 中开源软件漏洞的补丁覆盖率都比较低，仅 为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41.8%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和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41.2%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，这说明开源软件漏洞补丁缺失情况较为普遍。同时，这也体 现出自动化补丁识别方法的必要性，可用于填补数据库中缺失的补丁。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RQ2—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补丁一致性分析，旨在评估不同漏洞数据库间漏洞补丁的不一致情 况。补丁不一致分为，存在性不一致和内容不一致两种情况。存在性不一 致是指，某一个数据库存在该漏洞的补丁，而另一个数据库却不存在该漏洞，或 是存在该漏洞却不存在相关补丁。内容不一致是指，两个数据库都存在该漏洞的 补丁，但它们的补丁集并不完全一致，可以是包含关系或非包含关系。 </a:t>
            </a: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𝐷𝐵𝐴 和 𝐷𝐵𝐵 间存在较多的补丁不一致情况，这很可能是由 </a:t>
            </a:r>
            <a:endParaRPr lang="zh-CN" altLang="en-US" dirty="0"/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补丁不准确所导致，进而表明数据库中补丁的准确性需要进一步评估。 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D3E5D-A0E3-CF44-B0AA-2DEC864493D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15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844" y="5512526"/>
            <a:ext cx="2845054" cy="139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 dirty="0"/>
              <a:t>标题</a:t>
            </a: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86273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86273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23910" y="4458724"/>
            <a:ext cx="334418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Segoe UI Light" charset="0"/>
                <a:cs typeface="Times New Roman" panose="02020603050405020304" pitchFamily="18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Microsoft YaHei UI" panose="020B0503020204020204" pitchFamily="34" charset="-122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 dirty="0"/>
              <a:t>标题</a:t>
            </a: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 dirty="0"/>
              <a:t>标题</a:t>
            </a: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 dirty="0"/>
              <a:t>标题</a:t>
            </a: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464" y="5943600"/>
            <a:ext cx="1963433" cy="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jpeg"/><Relationship Id="rId18" Type="http://schemas.openxmlformats.org/officeDocument/2006/relationships/image" Target="../media/image18.png"/><Relationship Id="rId3" Type="http://schemas.openxmlformats.org/officeDocument/2006/relationships/image" Target="../media/image16.png"/><Relationship Id="rId12" Type="http://schemas.openxmlformats.org/officeDocument/2006/relationships/image" Target="../media/image17.png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4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16.xml"/><Relationship Id="rId11" Type="http://schemas.openxmlformats.org/officeDocument/2006/relationships/image" Target="../media/image23.png"/><Relationship Id="rId15" Type="http://schemas.openxmlformats.org/officeDocument/2006/relationships/image" Target="../media/image13.png"/><Relationship Id="rId10" Type="http://schemas.openxmlformats.org/officeDocument/2006/relationships/image" Target="../media/image22.png"/><Relationship Id="rId19" Type="http://schemas.openxmlformats.org/officeDocument/2006/relationships/image" Target="../media/image19.png"/><Relationship Id="rId1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922187" y="2557060"/>
            <a:ext cx="10347626" cy="1444619"/>
          </a:xfrm>
        </p:spPr>
        <p:txBody>
          <a:bodyPr/>
          <a:lstStyle/>
          <a:p>
            <a:pPr algn="ctr"/>
            <a:r>
              <a:rPr lang="en" altLang="zh-CN" sz="3800" dirty="0">
                <a:latin typeface="+mj-lt"/>
              </a:rPr>
              <a:t>Tracking Patches for Open Source Software Vulnerabilities</a:t>
            </a:r>
          </a:p>
          <a:p>
            <a:pPr algn="ctr"/>
            <a:r>
              <a:rPr lang="en" altLang="zh-CN" sz="2800" dirty="0"/>
              <a:t> </a:t>
            </a:r>
          </a:p>
          <a:p>
            <a:pPr algn="ctr"/>
            <a:endParaRPr lang="zh-CN" altLang="en-US" sz="3600" dirty="0">
              <a:latin typeface="+mj-lt"/>
            </a:endParaRPr>
          </a:p>
          <a:p>
            <a:pPr algn="ctr"/>
            <a:r>
              <a:rPr kumimoji="1" lang="en-US" altLang="zh-CN" sz="3600" dirty="0">
                <a:latin typeface="+mj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A9CD4D0-ECEC-7B4B-BEAA-2D68FEF8D7FA}"/>
              </a:ext>
            </a:extLst>
          </p:cNvPr>
          <p:cNvSpPr txBox="1"/>
          <p:nvPr/>
        </p:nvSpPr>
        <p:spPr>
          <a:xfrm>
            <a:off x="395060" y="550078"/>
            <a:ext cx="2593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  <a:cs typeface="Lucida Sans Unicode" panose="020B0602030504020204" pitchFamily="34" charset="0"/>
              </a:rPr>
              <a:t>ESEC/FSE2022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32A92AB-A55D-1144-917B-92EE66B6890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14933"/>
          <a:stretch/>
        </p:blipFill>
        <p:spPr>
          <a:xfrm>
            <a:off x="10633655" y="368288"/>
            <a:ext cx="1163285" cy="948356"/>
          </a:xfrm>
          <a:prstGeom prst="rect">
            <a:avLst/>
          </a:prstGeom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84C8BECA-082B-0DA9-6149-BB6131D0F5FA}"/>
              </a:ext>
            </a:extLst>
          </p:cNvPr>
          <p:cNvSpPr txBox="1"/>
          <p:nvPr/>
        </p:nvSpPr>
        <p:spPr>
          <a:xfrm>
            <a:off x="1956913" y="4219019"/>
            <a:ext cx="82781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Congying</a:t>
            </a:r>
            <a:r>
              <a:rPr lang="en-US" sz="2000" dirty="0">
                <a:solidFill>
                  <a:schemeClr val="bg1"/>
                </a:solidFill>
              </a:rPr>
              <a:t> XU, </a:t>
            </a:r>
            <a:r>
              <a:rPr lang="en-US" sz="2000" dirty="0" err="1">
                <a:solidFill>
                  <a:schemeClr val="bg1"/>
                </a:solidFill>
              </a:rPr>
              <a:t>Chenhao</a:t>
            </a:r>
            <a:r>
              <a:rPr lang="en-US" sz="2000" dirty="0">
                <a:solidFill>
                  <a:schemeClr val="bg1"/>
                </a:solidFill>
              </a:rPr>
              <a:t> LU, </a:t>
            </a:r>
            <a:r>
              <a:rPr lang="en-US" altLang="zh-CN" sz="2000" dirty="0" err="1">
                <a:solidFill>
                  <a:schemeClr val="bg1"/>
                </a:solidFill>
              </a:rPr>
              <a:t>Bihuan</a:t>
            </a:r>
            <a:r>
              <a:rPr lang="en-US" altLang="zh-CN" sz="2000" dirty="0">
                <a:solidFill>
                  <a:schemeClr val="bg1"/>
                </a:solidFill>
              </a:rPr>
              <a:t> CHEN, Kaifeng HUANG, Xin PENG, Yang LIU</a:t>
            </a:r>
            <a:endParaRPr lang="en-US" sz="2000" baseline="30000" dirty="0">
              <a:solidFill>
                <a:schemeClr val="bg1"/>
              </a:solidFill>
            </a:endParaRPr>
          </a:p>
          <a:p>
            <a:pPr algn="ctr"/>
            <a:endParaRPr lang="en-US" sz="2200" dirty="0">
              <a:solidFill>
                <a:schemeClr val="bg1"/>
              </a:solidFill>
            </a:endParaRPr>
          </a:p>
          <a:p>
            <a:pPr algn="ctr"/>
            <a:r>
              <a:rPr lang="en-US" sz="2200" dirty="0">
                <a:solidFill>
                  <a:schemeClr val="bg1"/>
                </a:solidFill>
              </a:rPr>
              <a:t>Fudan University, China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5866878-2D73-6324-76E1-C8C7133FB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5977" y="370663"/>
            <a:ext cx="93221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2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9FFC7951-6B76-8C9D-B83E-C4F2CE54DFD6}"/>
              </a:ext>
            </a:extLst>
          </p:cNvPr>
          <p:cNvGrpSpPr/>
          <p:nvPr/>
        </p:nvGrpSpPr>
        <p:grpSpPr>
          <a:xfrm>
            <a:off x="5217800" y="1208942"/>
            <a:ext cx="5694948" cy="1709010"/>
            <a:chOff x="5217800" y="1208942"/>
            <a:chExt cx="5694948" cy="170901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50A7273-1661-5D42-AAAD-C6E4232D3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17800" y="1208942"/>
              <a:ext cx="5694948" cy="1709010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EA90781-6602-5279-C2A3-9ECED5FC10AC}"/>
                </a:ext>
              </a:extLst>
            </p:cNvPr>
            <p:cNvSpPr/>
            <p:nvPr/>
          </p:nvSpPr>
          <p:spPr>
            <a:xfrm>
              <a:off x="7010753" y="1343769"/>
              <a:ext cx="2109041" cy="2418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开源软件漏洞补丁的经验研究 </a:t>
            </a:r>
            <a:r>
              <a:rPr kumimoji="1" lang="en-US" altLang="zh-CN" dirty="0">
                <a:cs typeface="Times New Roman" panose="02020603050405020304" pitchFamily="18" charset="0"/>
              </a:rPr>
              <a:t>&gt; 2.2</a:t>
            </a:r>
            <a:r>
              <a:rPr kumimoji="1" lang="zh-CN" altLang="en-US" dirty="0">
                <a:cs typeface="Times New Roman" panose="02020603050405020304" pitchFamily="18" charset="0"/>
              </a:rPr>
              <a:t> 研究结果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RQ3: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补丁类型分析 </a:t>
            </a:r>
          </a:p>
        </p:txBody>
      </p:sp>
      <p:sp>
        <p:nvSpPr>
          <p:cNvPr id="15" name="文本占位符 1">
            <a:extLst>
              <a:ext uri="{FF2B5EF4-FFF2-40B4-BE49-F238E27FC236}">
                <a16:creationId xmlns:a16="http://schemas.microsoft.com/office/drawing/2014/main" id="{B433C081-6B71-D84B-8816-5BA4C6F51013}"/>
              </a:ext>
            </a:extLst>
          </p:cNvPr>
          <p:cNvSpPr txBox="1">
            <a:spLocks/>
          </p:cNvSpPr>
          <p:nvPr/>
        </p:nvSpPr>
        <p:spPr>
          <a:xfrm>
            <a:off x="480551" y="3052625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RQ4: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补丁映射分析 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15EB1D9-D4BD-4FE4-B4BB-DC7C6CC94F76}"/>
              </a:ext>
            </a:extLst>
          </p:cNvPr>
          <p:cNvGrpSpPr/>
          <p:nvPr/>
        </p:nvGrpSpPr>
        <p:grpSpPr>
          <a:xfrm>
            <a:off x="5959223" y="2882624"/>
            <a:ext cx="4972575" cy="3766146"/>
            <a:chOff x="5959223" y="2749274"/>
            <a:chExt cx="4972575" cy="376614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DA421B96-0648-3642-90BA-CA95714936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4232" b="10954"/>
            <a:stretch/>
          </p:blipFill>
          <p:spPr>
            <a:xfrm>
              <a:off x="5959223" y="2749274"/>
              <a:ext cx="4972575" cy="3299101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900AB3BF-B6A1-464D-9C6E-3FB374B685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658" t="89132" r="24354"/>
            <a:stretch/>
          </p:blipFill>
          <p:spPr>
            <a:xfrm>
              <a:off x="7467600" y="6112770"/>
              <a:ext cx="2647485" cy="402650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4EBA65F9-6280-40A3-9421-1AEC2FD2DB0B}"/>
              </a:ext>
            </a:extLst>
          </p:cNvPr>
          <p:cNvSpPr txBox="1"/>
          <p:nvPr/>
        </p:nvSpPr>
        <p:spPr>
          <a:xfrm>
            <a:off x="393213" y="2118621"/>
            <a:ext cx="4676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90+%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漏洞补丁都是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GitHub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代码提交类型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29F12AF-C903-45A0-BDE2-D532F70DE239}"/>
              </a:ext>
            </a:extLst>
          </p:cNvPr>
          <p:cNvSpPr txBox="1"/>
          <p:nvPr/>
        </p:nvSpPr>
        <p:spPr>
          <a:xfrm>
            <a:off x="11064386" y="3057638"/>
            <a:ext cx="903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一对一单补丁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58A34B-4623-40A4-BA46-3F1EF3C60E43}"/>
              </a:ext>
            </a:extLst>
          </p:cNvPr>
          <p:cNvSpPr txBox="1"/>
          <p:nvPr/>
        </p:nvSpPr>
        <p:spPr>
          <a:xfrm>
            <a:off x="11064385" y="4703012"/>
            <a:ext cx="903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一对多多补丁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94DE141-820E-41BB-9810-82CE5EE563CF}"/>
              </a:ext>
            </a:extLst>
          </p:cNvPr>
          <p:cNvSpPr/>
          <p:nvPr/>
        </p:nvSpPr>
        <p:spPr>
          <a:xfrm>
            <a:off x="6312293" y="3034245"/>
            <a:ext cx="4727182" cy="478451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A908FF0-C3FD-496C-9F8F-836237D8B246}"/>
              </a:ext>
            </a:extLst>
          </p:cNvPr>
          <p:cNvSpPr/>
          <p:nvPr/>
        </p:nvSpPr>
        <p:spPr>
          <a:xfrm>
            <a:off x="6312292" y="4231276"/>
            <a:ext cx="4727181" cy="1493249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02BC8D2-FC0F-4C40-881B-2A2C25F4DCC7}"/>
              </a:ext>
            </a:extLst>
          </p:cNvPr>
          <p:cNvSpPr txBox="1"/>
          <p:nvPr/>
        </p:nvSpPr>
        <p:spPr>
          <a:xfrm>
            <a:off x="480551" y="4094628"/>
            <a:ext cx="518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43.7%(567/1295)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漏洞与补丁为一对一映射关系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2063438-29D5-4FC8-9E59-745895C223DF}"/>
              </a:ext>
            </a:extLst>
          </p:cNvPr>
          <p:cNvSpPr txBox="1"/>
          <p:nvPr/>
        </p:nvSpPr>
        <p:spPr>
          <a:xfrm>
            <a:off x="405990" y="4451170"/>
            <a:ext cx="531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41.1%(533/1295)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漏洞与补丁为一对多映射关系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矩形: 圆角 9">
            <a:extLst>
              <a:ext uri="{FF2B5EF4-FFF2-40B4-BE49-F238E27FC236}">
                <a16:creationId xmlns:a16="http://schemas.microsoft.com/office/drawing/2014/main" id="{21A287A4-DE6E-326B-5BE2-3786254C1F34}"/>
              </a:ext>
            </a:extLst>
          </p:cNvPr>
          <p:cNvSpPr/>
          <p:nvPr/>
        </p:nvSpPr>
        <p:spPr>
          <a:xfrm>
            <a:off x="6202197" y="1519771"/>
            <a:ext cx="1376412" cy="1368285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D76FB48-E8CF-6367-8836-0F84A8D73EFE}"/>
              </a:ext>
            </a:extLst>
          </p:cNvPr>
          <p:cNvSpPr/>
          <p:nvPr/>
        </p:nvSpPr>
        <p:spPr>
          <a:xfrm>
            <a:off x="7390989" y="6289413"/>
            <a:ext cx="2647485" cy="3103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741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4" grpId="0"/>
      <p:bldP spid="17" grpId="0"/>
      <p:bldP spid="18" grpId="0" animBg="1"/>
      <p:bldP spid="19" grpId="0" animBg="1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开源软件漏洞补丁的经验研究 </a:t>
            </a:r>
            <a:r>
              <a:rPr kumimoji="1" lang="en-US" altLang="zh-CN" dirty="0">
                <a:cs typeface="Times New Roman" panose="02020603050405020304" pitchFamily="18" charset="0"/>
              </a:rPr>
              <a:t>&gt; 2.2</a:t>
            </a:r>
            <a:r>
              <a:rPr kumimoji="1" lang="zh-CN" altLang="en-US" dirty="0">
                <a:cs typeface="Times New Roman" panose="02020603050405020304" pitchFamily="18" charset="0"/>
              </a:rPr>
              <a:t> 研究结果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RQ5: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补丁准确性分析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8E2870-0FC0-9546-A5A2-5773BB3E34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731" r="360"/>
          <a:stretch/>
        </p:blipFill>
        <p:spPr>
          <a:xfrm>
            <a:off x="3140220" y="1990165"/>
            <a:ext cx="5815229" cy="289923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EA908FF0-C3FD-496C-9F8F-836237D8B246}"/>
              </a:ext>
            </a:extLst>
          </p:cNvPr>
          <p:cNvSpPr/>
          <p:nvPr/>
        </p:nvSpPr>
        <p:spPr>
          <a:xfrm flipV="1">
            <a:off x="2012534" y="3481023"/>
            <a:ext cx="7160042" cy="45719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57DC157-76BC-4206-B61B-CAC4B7B1967D}"/>
              </a:ext>
            </a:extLst>
          </p:cNvPr>
          <p:cNvSpPr txBox="1"/>
          <p:nvPr/>
        </p:nvSpPr>
        <p:spPr>
          <a:xfrm>
            <a:off x="1983958" y="3038424"/>
            <a:ext cx="1222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单补丁漏洞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06CD1-2998-4755-B7B3-67B68409BAFE}"/>
              </a:ext>
            </a:extLst>
          </p:cNvPr>
          <p:cNvSpPr txBox="1"/>
          <p:nvPr/>
        </p:nvSpPr>
        <p:spPr>
          <a:xfrm>
            <a:off x="1983958" y="3577197"/>
            <a:ext cx="12525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多补丁漏洞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8F40DD1-B42E-4785-B97A-B0FDD3D1F691}"/>
              </a:ext>
            </a:extLst>
          </p:cNvPr>
          <p:cNvSpPr/>
          <p:nvPr/>
        </p:nvSpPr>
        <p:spPr>
          <a:xfrm flipV="1">
            <a:off x="6279733" y="2879253"/>
            <a:ext cx="521117" cy="569191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E144796-E675-4C52-B5EA-47374D72B726}"/>
              </a:ext>
            </a:extLst>
          </p:cNvPr>
          <p:cNvSpPr/>
          <p:nvPr/>
        </p:nvSpPr>
        <p:spPr>
          <a:xfrm flipV="1">
            <a:off x="8194258" y="2879253"/>
            <a:ext cx="521117" cy="569191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A777B73-795D-4D82-A7C6-E9B91F9AD1CF}"/>
              </a:ext>
            </a:extLst>
          </p:cNvPr>
          <p:cNvSpPr/>
          <p:nvPr/>
        </p:nvSpPr>
        <p:spPr>
          <a:xfrm flipV="1">
            <a:off x="6260683" y="3577196"/>
            <a:ext cx="521117" cy="794778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0B37C8A-C2EA-48DB-AF05-18462EC64F08}"/>
              </a:ext>
            </a:extLst>
          </p:cNvPr>
          <p:cNvSpPr/>
          <p:nvPr/>
        </p:nvSpPr>
        <p:spPr>
          <a:xfrm flipV="1">
            <a:off x="8194258" y="3568846"/>
            <a:ext cx="521117" cy="794778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1057B6F-3DBC-4636-8529-D7E084349DED}"/>
              </a:ext>
            </a:extLst>
          </p:cNvPr>
          <p:cNvSpPr txBox="1"/>
          <p:nvPr/>
        </p:nvSpPr>
        <p:spPr>
          <a:xfrm>
            <a:off x="1983958" y="5228249"/>
            <a:ext cx="8300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商业漏洞库具有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较高的精确率，但近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40%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的漏洞补丁不全。</a:t>
            </a:r>
          </a:p>
        </p:txBody>
      </p:sp>
    </p:spTree>
    <p:extLst>
      <p:ext uri="{BB962C8B-B14F-4D97-AF65-F5344CB8AC3E}">
        <p14:creationId xmlns:p14="http://schemas.microsoft.com/office/powerpoint/2010/main" val="4077109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开源软件漏洞补丁的经验研究 </a:t>
            </a:r>
            <a:r>
              <a:rPr kumimoji="1" lang="en-US" altLang="zh-CN" dirty="0">
                <a:cs typeface="Times New Roman" panose="02020603050405020304" pitchFamily="18" charset="0"/>
              </a:rPr>
              <a:t>&gt; 2.3</a:t>
            </a:r>
            <a:r>
              <a:rPr kumimoji="1" lang="zh-CN" altLang="en-US" dirty="0">
                <a:cs typeface="Times New Roman" panose="02020603050405020304" pitchFamily="18" charset="0"/>
              </a:rPr>
              <a:t> 研究发现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商业漏洞数据库中漏洞补丁质量并不理想  </a:t>
            </a:r>
          </a:p>
        </p:txBody>
      </p:sp>
      <p:sp>
        <p:nvSpPr>
          <p:cNvPr id="11" name="文本占位符 1">
            <a:extLst>
              <a:ext uri="{FF2B5EF4-FFF2-40B4-BE49-F238E27FC236}">
                <a16:creationId xmlns:a16="http://schemas.microsoft.com/office/drawing/2014/main" id="{E0F36F36-40E3-E246-AA6B-993B1AFF61C2}"/>
              </a:ext>
            </a:extLst>
          </p:cNvPr>
          <p:cNvSpPr txBox="1">
            <a:spLocks/>
          </p:cNvSpPr>
          <p:nvPr/>
        </p:nvSpPr>
        <p:spPr>
          <a:xfrm>
            <a:off x="475437" y="4111961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开源软件漏洞补丁在类型、映射关系方面有一定的特殊性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12BF71C-B573-4DF2-B388-F34D9EF55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331" y="1751308"/>
            <a:ext cx="4848963" cy="228032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9864849-2AA4-4195-8BDD-9F36BE2322BB}"/>
              </a:ext>
            </a:extLst>
          </p:cNvPr>
          <p:cNvSpPr txBox="1"/>
          <p:nvPr/>
        </p:nvSpPr>
        <p:spPr>
          <a:xfrm>
            <a:off x="7698156" y="5021617"/>
            <a:ext cx="4370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难点：</a:t>
            </a:r>
            <a:r>
              <a:rPr lang="zh-CN" altLang="en-US" dirty="0"/>
              <a:t>设计有效的自动化补丁查找方法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D4A3FDE2-30DB-44DA-9E9F-446F1EAE0BB7}"/>
              </a:ext>
            </a:extLst>
          </p:cNvPr>
          <p:cNvSpPr/>
          <p:nvPr/>
        </p:nvSpPr>
        <p:spPr>
          <a:xfrm>
            <a:off x="8938233" y="4819650"/>
            <a:ext cx="1683285" cy="381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F99238C5-0169-4BF0-A037-851B96AF0E9A}"/>
              </a:ext>
            </a:extLst>
          </p:cNvPr>
          <p:cNvSpPr/>
          <p:nvPr/>
        </p:nvSpPr>
        <p:spPr>
          <a:xfrm>
            <a:off x="6799352" y="5344783"/>
            <a:ext cx="805219" cy="24765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0F774A68-CE40-43D9-BD35-AC794D24B9DF}"/>
              </a:ext>
            </a:extLst>
          </p:cNvPr>
          <p:cNvSpPr/>
          <p:nvPr/>
        </p:nvSpPr>
        <p:spPr>
          <a:xfrm>
            <a:off x="322289" y="1303453"/>
            <a:ext cx="10299229" cy="2751252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5D6BC031-494B-4C62-A4FA-6D79E40C0895}"/>
              </a:ext>
            </a:extLst>
          </p:cNvPr>
          <p:cNvSpPr/>
          <p:nvPr/>
        </p:nvSpPr>
        <p:spPr>
          <a:xfrm>
            <a:off x="322290" y="4120014"/>
            <a:ext cx="6280822" cy="2547486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EBC775F8-C0B0-481C-9913-975AB550C8A8}"/>
              </a:ext>
            </a:extLst>
          </p:cNvPr>
          <p:cNvSpPr/>
          <p:nvPr/>
        </p:nvSpPr>
        <p:spPr>
          <a:xfrm rot="5400000">
            <a:off x="7670316" y="4290816"/>
            <a:ext cx="604973" cy="24765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993C4E-0D74-A28C-B79F-1E2A3366D297}"/>
              </a:ext>
            </a:extLst>
          </p:cNvPr>
          <p:cNvSpPr txBox="1"/>
          <p:nvPr/>
        </p:nvSpPr>
        <p:spPr>
          <a:xfrm>
            <a:off x="7698156" y="4465957"/>
            <a:ext cx="4018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必要性：</a:t>
            </a:r>
            <a:r>
              <a:rPr lang="zh-CN" altLang="en-US" dirty="0">
                <a:latin typeface="微软雅黑" panose="020B0503020204020204" pitchFamily="34" charset="-122"/>
              </a:rPr>
              <a:t>使用自动化工具完善漏洞库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6BF3A77-5EB5-7566-61FB-A3EC66CAE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330" y="1756360"/>
            <a:ext cx="4848963" cy="2270217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520385A1-C228-0AEA-4D6D-08650346A9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329" y="4526496"/>
            <a:ext cx="4848963" cy="207506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0A9FF990-F5E7-FB95-E20F-FC20BEFEF529}"/>
              </a:ext>
            </a:extLst>
          </p:cNvPr>
          <p:cNvSpPr/>
          <p:nvPr/>
        </p:nvSpPr>
        <p:spPr>
          <a:xfrm>
            <a:off x="5471903" y="3974612"/>
            <a:ext cx="589506" cy="669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481ACF7-C606-59D6-2574-2499C4F652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9643" y="1766929"/>
            <a:ext cx="4356050" cy="213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66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 animBg="1"/>
      <p:bldP spid="6" grpId="0" animBg="1"/>
      <p:bldP spid="18" grpId="0" animBg="1"/>
      <p:bldP spid="21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>
          <a:xfrm>
            <a:off x="3537741" y="2242484"/>
            <a:ext cx="4996659" cy="2373032"/>
          </a:xfrm>
        </p:spPr>
        <p:txBody>
          <a:bodyPr/>
          <a:lstStyle/>
          <a:p>
            <a:r>
              <a:rPr lang="zh-CN" altLang="en-US" sz="4800" dirty="0"/>
              <a:t>开源软件漏洞的补丁识别方法 </a:t>
            </a:r>
          </a:p>
          <a:p>
            <a:r>
              <a:rPr kumimoji="1" lang="zh-CN" altLang="en-US" sz="4800" dirty="0">
                <a:latin typeface="+mj-lt"/>
                <a:cs typeface="Times New Roman" panose="02020603050405020304" pitchFamily="18" charset="0"/>
              </a:rPr>
              <a:t> </a:t>
            </a:r>
          </a:p>
          <a:p>
            <a:endParaRPr kumimoji="1" lang="zh-CN" altLang="en-US" sz="48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73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组合 234">
            <a:extLst>
              <a:ext uri="{FF2B5EF4-FFF2-40B4-BE49-F238E27FC236}">
                <a16:creationId xmlns:a16="http://schemas.microsoft.com/office/drawing/2014/main" id="{42A1A423-2415-448F-B921-31FE84A63DEB}"/>
              </a:ext>
            </a:extLst>
          </p:cNvPr>
          <p:cNvGrpSpPr/>
          <p:nvPr/>
        </p:nvGrpSpPr>
        <p:grpSpPr>
          <a:xfrm>
            <a:off x="7223817" y="4809962"/>
            <a:ext cx="2514601" cy="1626814"/>
            <a:chOff x="4048125" y="4790973"/>
            <a:chExt cx="2514601" cy="1626814"/>
          </a:xfrm>
        </p:grpSpPr>
        <p:pic>
          <p:nvPicPr>
            <p:cNvPr id="236" name="图片 235">
              <a:extLst>
                <a:ext uri="{FF2B5EF4-FFF2-40B4-BE49-F238E27FC236}">
                  <a16:creationId xmlns:a16="http://schemas.microsoft.com/office/drawing/2014/main" id="{5FD97E7A-5CDC-4876-88CF-FC2EE873B3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568" r="4888" b="11478"/>
            <a:stretch/>
          </p:blipFill>
          <p:spPr>
            <a:xfrm>
              <a:off x="4048125" y="4790973"/>
              <a:ext cx="2514600" cy="1626814"/>
            </a:xfrm>
            <a:prstGeom prst="rect">
              <a:avLst/>
            </a:prstGeom>
          </p:spPr>
        </p:pic>
        <p:cxnSp>
          <p:nvCxnSpPr>
            <p:cNvPr id="237" name="直接箭头连接符 236">
              <a:extLst>
                <a:ext uri="{FF2B5EF4-FFF2-40B4-BE49-F238E27FC236}">
                  <a16:creationId xmlns:a16="http://schemas.microsoft.com/office/drawing/2014/main" id="{37E64C11-C87A-4926-B5AD-37974490E48E}"/>
                </a:ext>
              </a:extLst>
            </p:cNvPr>
            <p:cNvCxnSpPr>
              <a:cxnSpLocks/>
            </p:cNvCxnSpPr>
            <p:nvPr/>
          </p:nvCxnSpPr>
          <p:spPr>
            <a:xfrm>
              <a:off x="5490267" y="5001169"/>
              <a:ext cx="371475" cy="49852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箭头连接符 237">
              <a:extLst>
                <a:ext uri="{FF2B5EF4-FFF2-40B4-BE49-F238E27FC236}">
                  <a16:creationId xmlns:a16="http://schemas.microsoft.com/office/drawing/2014/main" id="{1C82ABE9-6BFF-4CC2-8380-C8D562A3ED4F}"/>
                </a:ext>
              </a:extLst>
            </p:cNvPr>
            <p:cNvCxnSpPr>
              <a:cxnSpLocks/>
            </p:cNvCxnSpPr>
            <p:nvPr/>
          </p:nvCxnSpPr>
          <p:spPr>
            <a:xfrm>
              <a:off x="5047311" y="5250430"/>
              <a:ext cx="734343" cy="30450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>
              <a:extLst>
                <a:ext uri="{FF2B5EF4-FFF2-40B4-BE49-F238E27FC236}">
                  <a16:creationId xmlns:a16="http://schemas.microsoft.com/office/drawing/2014/main" id="{6B9388D2-5331-44A4-865C-24D4B15ACE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47311" y="5001169"/>
              <a:ext cx="343839" cy="2492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矩形: 圆角 239">
              <a:extLst>
                <a:ext uri="{FF2B5EF4-FFF2-40B4-BE49-F238E27FC236}">
                  <a16:creationId xmlns:a16="http://schemas.microsoft.com/office/drawing/2014/main" id="{05886728-229C-4603-851E-A58AE016D311}"/>
                </a:ext>
              </a:extLst>
            </p:cNvPr>
            <p:cNvSpPr/>
            <p:nvPr/>
          </p:nvSpPr>
          <p:spPr>
            <a:xfrm>
              <a:off x="5698686" y="5526361"/>
              <a:ext cx="864040" cy="588749"/>
            </a:xfrm>
            <a:prstGeom prst="round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38474719-4361-49EC-87EA-286B8FD53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193" y="1588630"/>
            <a:ext cx="8677275" cy="2905139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开源软件漏洞的补丁识别方法 </a:t>
            </a:r>
            <a:r>
              <a:rPr kumimoji="1" lang="en-US" altLang="zh-CN" dirty="0">
                <a:cs typeface="Times New Roman" panose="02020603050405020304" pitchFamily="18" charset="0"/>
              </a:rPr>
              <a:t>&gt; </a:t>
            </a:r>
            <a:r>
              <a:rPr kumimoji="1" lang="en-US" altLang="zh-CN" sz="2400" dirty="0">
                <a:latin typeface="+mn-lt"/>
                <a:ea typeface="+mn-ea"/>
                <a:cs typeface="+mn-cs"/>
              </a:rPr>
              <a:t>TRACER</a:t>
            </a:r>
            <a:r>
              <a:rPr kumimoji="1" lang="zh-CN" altLang="en-US" dirty="0"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F720D020-281D-7B4C-BAD5-688D0F5A8014}"/>
              </a:ext>
            </a:extLst>
          </p:cNvPr>
          <p:cNvSpPr txBox="1">
            <a:spLocks/>
          </p:cNvSpPr>
          <p:nvPr/>
        </p:nvSpPr>
        <p:spPr>
          <a:xfrm>
            <a:off x="492122" y="1740291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方法概览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A53C9B-FBE2-4368-A1CE-8A0CDEDA9D1A}"/>
              </a:ext>
            </a:extLst>
          </p:cNvPr>
          <p:cNvSpPr txBox="1"/>
          <p:nvPr/>
        </p:nvSpPr>
        <p:spPr>
          <a:xfrm>
            <a:off x="479419" y="1253620"/>
            <a:ext cx="1145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核心思想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 漏洞补丁会在讨论和解决漏洞的、多种来源的漏洞公告、分析报告等参考链接中被频繁地提及和引用。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1A0BD42-4CA6-4B75-A950-A283A5FD1BBD}"/>
              </a:ext>
            </a:extLst>
          </p:cNvPr>
          <p:cNvCxnSpPr>
            <a:cxnSpLocks/>
          </p:cNvCxnSpPr>
          <p:nvPr/>
        </p:nvCxnSpPr>
        <p:spPr>
          <a:xfrm flipV="1">
            <a:off x="914400" y="4451596"/>
            <a:ext cx="9944100" cy="34870"/>
          </a:xfrm>
          <a:prstGeom prst="line">
            <a:avLst/>
          </a:prstGeom>
          <a:ln w="158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0760A606-93C3-499C-B44F-656E46BC3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478"/>
          <a:stretch/>
        </p:blipFill>
        <p:spPr>
          <a:xfrm>
            <a:off x="2174781" y="4790973"/>
            <a:ext cx="2746888" cy="1626814"/>
          </a:xfrm>
          <a:prstGeom prst="rect">
            <a:avLst/>
          </a:prstGeom>
        </p:spPr>
      </p:pic>
      <p:grpSp>
        <p:nvGrpSpPr>
          <p:cNvPr id="228" name="组合 227">
            <a:extLst>
              <a:ext uri="{FF2B5EF4-FFF2-40B4-BE49-F238E27FC236}">
                <a16:creationId xmlns:a16="http://schemas.microsoft.com/office/drawing/2014/main" id="{A4C2648E-2A2F-4D20-ABAB-2741A02A3EAB}"/>
              </a:ext>
            </a:extLst>
          </p:cNvPr>
          <p:cNvGrpSpPr/>
          <p:nvPr/>
        </p:nvGrpSpPr>
        <p:grpSpPr>
          <a:xfrm>
            <a:off x="4772025" y="4790973"/>
            <a:ext cx="2514600" cy="1626814"/>
            <a:chOff x="4048125" y="4790973"/>
            <a:chExt cx="2514600" cy="1626814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40606B8A-90AE-4D4F-B828-5B039B78B7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568" r="4888" b="11478"/>
            <a:stretch/>
          </p:blipFill>
          <p:spPr>
            <a:xfrm>
              <a:off x="4048125" y="4790973"/>
              <a:ext cx="2514600" cy="1626814"/>
            </a:xfrm>
            <a:prstGeom prst="rect">
              <a:avLst/>
            </a:prstGeom>
          </p:spPr>
        </p:pic>
        <p:cxnSp>
          <p:nvCxnSpPr>
            <p:cNvPr id="212" name="直接箭头连接符 211">
              <a:extLst>
                <a:ext uri="{FF2B5EF4-FFF2-40B4-BE49-F238E27FC236}">
                  <a16:creationId xmlns:a16="http://schemas.microsoft.com/office/drawing/2014/main" id="{48F00C3D-8CFF-41F9-BECD-A10A19B99EBC}"/>
                </a:ext>
              </a:extLst>
            </p:cNvPr>
            <p:cNvCxnSpPr>
              <a:cxnSpLocks/>
            </p:cNvCxnSpPr>
            <p:nvPr/>
          </p:nvCxnSpPr>
          <p:spPr>
            <a:xfrm>
              <a:off x="5490267" y="5001169"/>
              <a:ext cx="371475" cy="49852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箭头连接符 216">
              <a:extLst>
                <a:ext uri="{FF2B5EF4-FFF2-40B4-BE49-F238E27FC236}">
                  <a16:creationId xmlns:a16="http://schemas.microsoft.com/office/drawing/2014/main" id="{98D374E1-D76E-428F-ACBE-4FE4098F7423}"/>
                </a:ext>
              </a:extLst>
            </p:cNvPr>
            <p:cNvCxnSpPr>
              <a:cxnSpLocks/>
            </p:cNvCxnSpPr>
            <p:nvPr/>
          </p:nvCxnSpPr>
          <p:spPr>
            <a:xfrm>
              <a:off x="5047311" y="5250430"/>
              <a:ext cx="734343" cy="30450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>
              <a:extLst>
                <a:ext uri="{FF2B5EF4-FFF2-40B4-BE49-F238E27FC236}">
                  <a16:creationId xmlns:a16="http://schemas.microsoft.com/office/drawing/2014/main" id="{53D830DA-BD03-4D7F-BE31-FDE49B0DE2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47311" y="5001169"/>
              <a:ext cx="343839" cy="2492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矩形: 圆角 224">
              <a:extLst>
                <a:ext uri="{FF2B5EF4-FFF2-40B4-BE49-F238E27FC236}">
                  <a16:creationId xmlns:a16="http://schemas.microsoft.com/office/drawing/2014/main" id="{6E3F67B8-4B69-4149-8CE8-D39B2B965D0C}"/>
                </a:ext>
              </a:extLst>
            </p:cNvPr>
            <p:cNvSpPr/>
            <p:nvPr/>
          </p:nvSpPr>
          <p:spPr>
            <a:xfrm>
              <a:off x="5760218" y="5526362"/>
              <a:ext cx="301549" cy="194014"/>
            </a:xfrm>
            <a:prstGeom prst="round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1" name="组合 240">
            <a:extLst>
              <a:ext uri="{FF2B5EF4-FFF2-40B4-BE49-F238E27FC236}">
                <a16:creationId xmlns:a16="http://schemas.microsoft.com/office/drawing/2014/main" id="{6FD3B188-D479-4158-B63B-4B601AE4A779}"/>
              </a:ext>
            </a:extLst>
          </p:cNvPr>
          <p:cNvGrpSpPr/>
          <p:nvPr/>
        </p:nvGrpSpPr>
        <p:grpSpPr>
          <a:xfrm>
            <a:off x="10006638" y="4825185"/>
            <a:ext cx="864041" cy="639205"/>
            <a:chOff x="5698685" y="5475905"/>
            <a:chExt cx="864041" cy="639205"/>
          </a:xfrm>
        </p:grpSpPr>
        <p:pic>
          <p:nvPicPr>
            <p:cNvPr id="242" name="图片 241">
              <a:extLst>
                <a:ext uri="{FF2B5EF4-FFF2-40B4-BE49-F238E27FC236}">
                  <a16:creationId xmlns:a16="http://schemas.microsoft.com/office/drawing/2014/main" id="{9F51B38D-39AD-4016-AFD9-349D304421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657" t="37270" r="4888" b="27948"/>
            <a:stretch/>
          </p:blipFill>
          <p:spPr>
            <a:xfrm>
              <a:off x="5698685" y="5475905"/>
              <a:ext cx="864039" cy="639205"/>
            </a:xfrm>
            <a:prstGeom prst="rect">
              <a:avLst/>
            </a:prstGeom>
          </p:spPr>
        </p:pic>
        <p:sp>
          <p:nvSpPr>
            <p:cNvPr id="246" name="矩形: 圆角 245">
              <a:extLst>
                <a:ext uri="{FF2B5EF4-FFF2-40B4-BE49-F238E27FC236}">
                  <a16:creationId xmlns:a16="http://schemas.microsoft.com/office/drawing/2014/main" id="{19EE6012-CB4D-45C4-8AFA-0AC924AFF66C}"/>
                </a:ext>
              </a:extLst>
            </p:cNvPr>
            <p:cNvSpPr/>
            <p:nvPr/>
          </p:nvSpPr>
          <p:spPr>
            <a:xfrm>
              <a:off x="5698686" y="5526361"/>
              <a:ext cx="864040" cy="588749"/>
            </a:xfrm>
            <a:prstGeom prst="round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247" name="Straight Arrow Connector 16">
            <a:extLst>
              <a:ext uri="{FF2B5EF4-FFF2-40B4-BE49-F238E27FC236}">
                <a16:creationId xmlns:a16="http://schemas.microsoft.com/office/drawing/2014/main" id="{A077F48B-1120-4C97-AE8C-611B101849CB}"/>
              </a:ext>
            </a:extLst>
          </p:cNvPr>
          <p:cNvCxnSpPr>
            <a:cxnSpLocks/>
          </p:cNvCxnSpPr>
          <p:nvPr/>
        </p:nvCxnSpPr>
        <p:spPr>
          <a:xfrm>
            <a:off x="9306398" y="5019254"/>
            <a:ext cx="467647" cy="0"/>
          </a:xfrm>
          <a:prstGeom prst="straightConnector1">
            <a:avLst/>
          </a:prstGeom>
          <a:ln w="63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ound Diagonal Corner Rectangle 3">
            <a:extLst>
              <a:ext uri="{FF2B5EF4-FFF2-40B4-BE49-F238E27FC236}">
                <a16:creationId xmlns:a16="http://schemas.microsoft.com/office/drawing/2014/main" id="{D11B4435-C050-43B0-BA44-341997B0E058}"/>
              </a:ext>
            </a:extLst>
          </p:cNvPr>
          <p:cNvSpPr/>
          <p:nvPr/>
        </p:nvSpPr>
        <p:spPr>
          <a:xfrm>
            <a:off x="1724625" y="4971146"/>
            <a:ext cx="702078" cy="262873"/>
          </a:xfrm>
          <a:prstGeom prst="round2Diag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CVE-2017-11428</a:t>
            </a:r>
            <a:endParaRPr lang="en-US" sz="1050" dirty="0">
              <a:solidFill>
                <a:schemeClr val="tx1"/>
              </a:solidFill>
            </a:endParaRPr>
          </a:p>
        </p:txBody>
      </p:sp>
      <p:cxnSp>
        <p:nvCxnSpPr>
          <p:cNvPr id="249" name="Straight Arrow Connector 16">
            <a:extLst>
              <a:ext uri="{FF2B5EF4-FFF2-40B4-BE49-F238E27FC236}">
                <a16:creationId xmlns:a16="http://schemas.microsoft.com/office/drawing/2014/main" id="{3879D5C5-F1F6-4E1C-85F0-4C9D7E5D8AD4}"/>
              </a:ext>
            </a:extLst>
          </p:cNvPr>
          <p:cNvCxnSpPr>
            <a:cxnSpLocks/>
          </p:cNvCxnSpPr>
          <p:nvPr/>
        </p:nvCxnSpPr>
        <p:spPr>
          <a:xfrm>
            <a:off x="2526284" y="5044897"/>
            <a:ext cx="467647" cy="0"/>
          </a:xfrm>
          <a:prstGeom prst="straightConnector1">
            <a:avLst/>
          </a:prstGeom>
          <a:ln w="63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16">
            <a:extLst>
              <a:ext uri="{FF2B5EF4-FFF2-40B4-BE49-F238E27FC236}">
                <a16:creationId xmlns:a16="http://schemas.microsoft.com/office/drawing/2014/main" id="{7F7A6BED-2D8B-430D-B432-2C9F7B3CF4DB}"/>
              </a:ext>
            </a:extLst>
          </p:cNvPr>
          <p:cNvCxnSpPr>
            <a:cxnSpLocks/>
          </p:cNvCxnSpPr>
          <p:nvPr/>
        </p:nvCxnSpPr>
        <p:spPr>
          <a:xfrm>
            <a:off x="4638078" y="5026330"/>
            <a:ext cx="467647" cy="0"/>
          </a:xfrm>
          <a:prstGeom prst="straightConnector1">
            <a:avLst/>
          </a:prstGeom>
          <a:ln w="63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Arrow Connector 16">
            <a:extLst>
              <a:ext uri="{FF2B5EF4-FFF2-40B4-BE49-F238E27FC236}">
                <a16:creationId xmlns:a16="http://schemas.microsoft.com/office/drawing/2014/main" id="{D175D92A-C4AD-4830-9EE7-9548FEAF4350}"/>
              </a:ext>
            </a:extLst>
          </p:cNvPr>
          <p:cNvCxnSpPr>
            <a:cxnSpLocks/>
          </p:cNvCxnSpPr>
          <p:nvPr/>
        </p:nvCxnSpPr>
        <p:spPr>
          <a:xfrm>
            <a:off x="6917309" y="5019254"/>
            <a:ext cx="467647" cy="0"/>
          </a:xfrm>
          <a:prstGeom prst="straightConnector1">
            <a:avLst/>
          </a:prstGeom>
          <a:ln w="63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占位符 1">
            <a:extLst>
              <a:ext uri="{FF2B5EF4-FFF2-40B4-BE49-F238E27FC236}">
                <a16:creationId xmlns:a16="http://schemas.microsoft.com/office/drawing/2014/main" id="{2C86B4AE-EBB2-489A-9C0D-D4CA0E87A894}"/>
              </a:ext>
            </a:extLst>
          </p:cNvPr>
          <p:cNvSpPr txBox="1">
            <a:spLocks/>
          </p:cNvSpPr>
          <p:nvPr/>
        </p:nvSpPr>
        <p:spPr>
          <a:xfrm>
            <a:off x="485139" y="4596933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样例展示</a:t>
            </a:r>
          </a:p>
        </p:txBody>
      </p:sp>
    </p:spTree>
    <p:extLst>
      <p:ext uri="{BB962C8B-B14F-4D97-AF65-F5344CB8AC3E}">
        <p14:creationId xmlns:p14="http://schemas.microsoft.com/office/powerpoint/2010/main" val="313293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48" grpId="0" animBg="1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>
          <a:xfrm>
            <a:off x="3537741" y="2242484"/>
            <a:ext cx="4996659" cy="2373032"/>
          </a:xfrm>
        </p:spPr>
        <p:txBody>
          <a:bodyPr/>
          <a:lstStyle/>
          <a:p>
            <a:r>
              <a:rPr lang="zh-CN" altLang="en-US" sz="4800" dirty="0"/>
              <a:t>实验评估</a:t>
            </a:r>
            <a:endParaRPr kumimoji="1" lang="zh-CN" altLang="en-US" sz="4800" dirty="0">
              <a:latin typeface="+mj-lt"/>
              <a:cs typeface="Times New Roman" panose="02020603050405020304" pitchFamily="18" charset="0"/>
            </a:endParaRPr>
          </a:p>
          <a:p>
            <a:endParaRPr kumimoji="1" lang="zh-CN" altLang="en-US" sz="48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54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RQ6: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准确性评估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5721271" y="3627626"/>
            <a:ext cx="5968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VS. </a:t>
            </a:r>
            <a:r>
              <a:rPr lang="zh-CN" altLang="en-US" dirty="0"/>
              <a:t>启发式规则，</a:t>
            </a:r>
            <a:r>
              <a:rPr lang="en" altLang="zh-CN" dirty="0"/>
              <a:t>TRACER </a:t>
            </a:r>
            <a:r>
              <a:rPr lang="zh-CN" altLang="en-US" dirty="0"/>
              <a:t>显著提高覆盖率和 </a:t>
            </a:r>
            <a:r>
              <a:rPr lang="en" altLang="zh-CN" dirty="0"/>
              <a:t>F1 </a:t>
            </a:r>
            <a:r>
              <a:rPr lang="zh-CN" altLang="en-US" dirty="0"/>
              <a:t>值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16BA6E-CDF1-7647-AFBA-485F43056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339" y="1751308"/>
            <a:ext cx="4382747" cy="4951368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96036FC0-E780-45FC-BA23-C8FC8178099B}"/>
              </a:ext>
            </a:extLst>
          </p:cNvPr>
          <p:cNvSpPr/>
          <p:nvPr/>
        </p:nvSpPr>
        <p:spPr>
          <a:xfrm flipV="1">
            <a:off x="2012533" y="3373205"/>
            <a:ext cx="521117" cy="351070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CB2C4D30-A84B-4A40-9272-8451FF4984D8}"/>
              </a:ext>
            </a:extLst>
          </p:cNvPr>
          <p:cNvSpPr/>
          <p:nvPr/>
        </p:nvSpPr>
        <p:spPr>
          <a:xfrm flipV="1">
            <a:off x="3698458" y="3380293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75442CBB-EDD0-46FF-9A71-3251C8DFE994}"/>
              </a:ext>
            </a:extLst>
          </p:cNvPr>
          <p:cNvSpPr/>
          <p:nvPr/>
        </p:nvSpPr>
        <p:spPr>
          <a:xfrm flipV="1">
            <a:off x="2012533" y="4993092"/>
            <a:ext cx="521117" cy="229951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32DCFACC-1557-444C-8AB8-2F8E83E2215C}"/>
              </a:ext>
            </a:extLst>
          </p:cNvPr>
          <p:cNvSpPr/>
          <p:nvPr/>
        </p:nvSpPr>
        <p:spPr>
          <a:xfrm flipV="1">
            <a:off x="3689809" y="5003544"/>
            <a:ext cx="521117" cy="209046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EAE7A54-5CF8-40D4-B610-6DF599B5F792}"/>
              </a:ext>
            </a:extLst>
          </p:cNvPr>
          <p:cNvSpPr/>
          <p:nvPr/>
        </p:nvSpPr>
        <p:spPr>
          <a:xfrm flipV="1">
            <a:off x="3333643" y="3367654"/>
            <a:ext cx="267415" cy="351070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6576365-2D7A-4086-8EC7-D0267B828AD6}"/>
              </a:ext>
            </a:extLst>
          </p:cNvPr>
          <p:cNvSpPr/>
          <p:nvPr/>
        </p:nvSpPr>
        <p:spPr>
          <a:xfrm flipV="1">
            <a:off x="5014664" y="3367654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7426889A-F451-490E-942D-67ECDBB51460}"/>
              </a:ext>
            </a:extLst>
          </p:cNvPr>
          <p:cNvSpPr/>
          <p:nvPr/>
        </p:nvSpPr>
        <p:spPr>
          <a:xfrm flipV="1">
            <a:off x="5010368" y="5003300"/>
            <a:ext cx="267415" cy="198171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07A1DEE6-AC3E-4811-B470-2B6C597CC79F}"/>
              </a:ext>
            </a:extLst>
          </p:cNvPr>
          <p:cNvSpPr/>
          <p:nvPr/>
        </p:nvSpPr>
        <p:spPr>
          <a:xfrm flipV="1">
            <a:off x="3338320" y="5003351"/>
            <a:ext cx="267415" cy="217987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F08FE35-7640-4BD0-9DC3-421577104AA7}"/>
              </a:ext>
            </a:extLst>
          </p:cNvPr>
          <p:cNvSpPr/>
          <p:nvPr/>
        </p:nvSpPr>
        <p:spPr>
          <a:xfrm flipV="1">
            <a:off x="3338320" y="6454504"/>
            <a:ext cx="267415" cy="1981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8C55866-05EA-4EFA-8E5B-AF65FF9C9E15}"/>
              </a:ext>
            </a:extLst>
          </p:cNvPr>
          <p:cNvSpPr/>
          <p:nvPr/>
        </p:nvSpPr>
        <p:spPr>
          <a:xfrm flipV="1">
            <a:off x="5014664" y="6427433"/>
            <a:ext cx="267415" cy="1981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2943736-61CD-4918-A47E-DEBD1570CB63}"/>
              </a:ext>
            </a:extLst>
          </p:cNvPr>
          <p:cNvSpPr txBox="1"/>
          <p:nvPr/>
        </p:nvSpPr>
        <p:spPr>
          <a:xfrm>
            <a:off x="5786186" y="4628307"/>
            <a:ext cx="6077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TRACER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具有较高准确性，</a:t>
            </a:r>
            <a:b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</a:b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可用于补充现有漏洞数据库缺失的漏洞补丁数据。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A4ED164-838A-55F3-589E-34356C2C4734}"/>
              </a:ext>
            </a:extLst>
          </p:cNvPr>
          <p:cNvSpPr txBox="1"/>
          <p:nvPr/>
        </p:nvSpPr>
        <p:spPr>
          <a:xfrm>
            <a:off x="6336108" y="2653592"/>
            <a:ext cx="473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基于经验研究中，人工收集的深度数据集 </a:t>
            </a:r>
            <a:r>
              <a:rPr lang="en-US" altLang="zh-CN" dirty="0"/>
              <a:t>(Ground Truth: 1295 Vul. with Patches)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BDEC3E1-0413-7363-3328-9D90AA31DC2E}"/>
                  </a:ext>
                </a:extLst>
              </p:cNvPr>
              <p:cNvSpPr txBox="1"/>
              <p:nvPr/>
            </p:nvSpPr>
            <p:spPr>
              <a:xfrm>
                <a:off x="5786186" y="5781561"/>
                <a:ext cx="59683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VS. </a:t>
                </a:r>
                <a:r>
                  <a:rPr lang="zh-CN" altLang="en-US" dirty="0"/>
                  <a:t>商业库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𝐷𝐵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tx1"/>
                    </a:solidFill>
                    <a:latin typeface="微软雅黑" panose="020B0503020204020204" pitchFamily="34" charset="-122"/>
                  </a:rPr>
                  <a:t> 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𝐷𝐵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zh-CN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" altLang="zh-CN" dirty="0"/>
                  <a:t>TRACER </a:t>
                </a:r>
                <a:r>
                  <a:rPr lang="zh-CN" altLang="en-US" dirty="0"/>
                  <a:t>有更为显着的召回率，略低的精确率和覆盖率。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BDEC3E1-0413-7363-3328-9D90AA31DC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6186" y="5781561"/>
                <a:ext cx="5968375" cy="646331"/>
              </a:xfrm>
              <a:prstGeom prst="rect">
                <a:avLst/>
              </a:prstGeom>
              <a:blipFill>
                <a:blip r:embed="rId4"/>
                <a:stretch>
                  <a:fillRect l="-613" t="-4717" r="-4699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箭头: 右 21">
            <a:extLst>
              <a:ext uri="{FF2B5EF4-FFF2-40B4-BE49-F238E27FC236}">
                <a16:creationId xmlns:a16="http://schemas.microsoft.com/office/drawing/2014/main" id="{E08033F6-9CCF-C4D7-F37E-797AD43F6BEE}"/>
              </a:ext>
            </a:extLst>
          </p:cNvPr>
          <p:cNvSpPr/>
          <p:nvPr/>
        </p:nvSpPr>
        <p:spPr>
          <a:xfrm>
            <a:off x="5360655" y="3709958"/>
            <a:ext cx="665470" cy="204669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C6BAB3AD-A4EC-0501-4EF4-2FCC5C934721}"/>
              </a:ext>
            </a:extLst>
          </p:cNvPr>
          <p:cNvSpPr/>
          <p:nvPr/>
        </p:nvSpPr>
        <p:spPr>
          <a:xfrm>
            <a:off x="5361035" y="5869734"/>
            <a:ext cx="665470" cy="204669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0F9E72E-BEDD-6298-B484-C645736195AB}"/>
              </a:ext>
            </a:extLst>
          </p:cNvPr>
          <p:cNvSpPr/>
          <p:nvPr/>
        </p:nvSpPr>
        <p:spPr>
          <a:xfrm>
            <a:off x="1520053" y="1759184"/>
            <a:ext cx="594498" cy="268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574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7" grpId="0" animBg="1"/>
      <p:bldP spid="8" grpId="0" animBg="1"/>
      <p:bldP spid="10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1" grpId="0"/>
      <p:bldP spid="22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RQ7: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削弱性分析</a:t>
            </a:r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--</a:t>
            </a:r>
            <a:r>
              <a:rPr kumimoji="1" lang="en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TRACER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中不同环节的贡献度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6120EA-5192-104C-AE1A-CDFCE853B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75" y="1751308"/>
            <a:ext cx="4221223" cy="49527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AF4A02A-36F5-5440-951D-BB0CCED1A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614" y="1783393"/>
            <a:ext cx="4100453" cy="4952741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3441C3-7922-4C6F-AFDF-9B5F630F5618}"/>
              </a:ext>
            </a:extLst>
          </p:cNvPr>
          <p:cNvSpPr/>
          <p:nvPr/>
        </p:nvSpPr>
        <p:spPr>
          <a:xfrm flipV="1">
            <a:off x="1566793" y="3253465"/>
            <a:ext cx="521117" cy="351070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841F0A4B-F617-427F-9B3A-6F0295F0AD52}"/>
              </a:ext>
            </a:extLst>
          </p:cNvPr>
          <p:cNvSpPr/>
          <p:nvPr/>
        </p:nvSpPr>
        <p:spPr>
          <a:xfrm flipV="1">
            <a:off x="3166993" y="3260553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2A642ED1-B363-44A3-9B6A-67B511C7FC08}"/>
              </a:ext>
            </a:extLst>
          </p:cNvPr>
          <p:cNvSpPr/>
          <p:nvPr/>
        </p:nvSpPr>
        <p:spPr>
          <a:xfrm flipV="1">
            <a:off x="2821228" y="3247914"/>
            <a:ext cx="267415" cy="351070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0197443-1F3F-4CC0-BBCB-596E6488484C}"/>
              </a:ext>
            </a:extLst>
          </p:cNvPr>
          <p:cNvSpPr/>
          <p:nvPr/>
        </p:nvSpPr>
        <p:spPr>
          <a:xfrm flipV="1">
            <a:off x="4378424" y="3247914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229E7338-844A-45CE-9B40-60843FEB3045}"/>
              </a:ext>
            </a:extLst>
          </p:cNvPr>
          <p:cNvSpPr/>
          <p:nvPr/>
        </p:nvSpPr>
        <p:spPr>
          <a:xfrm flipV="1">
            <a:off x="1585843" y="4782509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0487212B-DB6C-45FE-B00C-9B4B4F55BB8B}"/>
              </a:ext>
            </a:extLst>
          </p:cNvPr>
          <p:cNvSpPr/>
          <p:nvPr/>
        </p:nvSpPr>
        <p:spPr>
          <a:xfrm flipV="1">
            <a:off x="2797274" y="4769870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8E852BD8-1DB1-47F2-BE76-C98B6FD5023C}"/>
              </a:ext>
            </a:extLst>
          </p:cNvPr>
          <p:cNvSpPr/>
          <p:nvPr/>
        </p:nvSpPr>
        <p:spPr>
          <a:xfrm flipV="1">
            <a:off x="3166993" y="4784268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E4566585-3139-4976-8A94-302C3FAF015D}"/>
              </a:ext>
            </a:extLst>
          </p:cNvPr>
          <p:cNvSpPr/>
          <p:nvPr/>
        </p:nvSpPr>
        <p:spPr>
          <a:xfrm flipV="1">
            <a:off x="4378424" y="4771629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BFA4D007-11A8-490A-A927-C8985ACA7BD7}"/>
              </a:ext>
            </a:extLst>
          </p:cNvPr>
          <p:cNvSpPr/>
          <p:nvPr/>
        </p:nvSpPr>
        <p:spPr>
          <a:xfrm flipV="1">
            <a:off x="1609797" y="6298914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63EA7E3-F210-4DE1-A9DE-0D0CB78571EF}"/>
              </a:ext>
            </a:extLst>
          </p:cNvPr>
          <p:cNvSpPr/>
          <p:nvPr/>
        </p:nvSpPr>
        <p:spPr>
          <a:xfrm flipV="1">
            <a:off x="2821228" y="6286275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3D7D553E-83A3-4746-BC75-8B007F3FA0AB}"/>
              </a:ext>
            </a:extLst>
          </p:cNvPr>
          <p:cNvSpPr/>
          <p:nvPr/>
        </p:nvSpPr>
        <p:spPr>
          <a:xfrm flipV="1">
            <a:off x="3166993" y="6298914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2DFD5A4-0553-414E-A261-BDFEC1A20928}"/>
              </a:ext>
            </a:extLst>
          </p:cNvPr>
          <p:cNvSpPr/>
          <p:nvPr/>
        </p:nvSpPr>
        <p:spPr>
          <a:xfrm flipV="1">
            <a:off x="4378424" y="6286275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EEC5E294-780F-49A5-9237-71EF9E8F4BDD}"/>
              </a:ext>
            </a:extLst>
          </p:cNvPr>
          <p:cNvSpPr/>
          <p:nvPr/>
        </p:nvSpPr>
        <p:spPr>
          <a:xfrm flipV="1">
            <a:off x="5732857" y="3261996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497C7D78-B7BD-4BEF-AE8F-F6831E56D289}"/>
              </a:ext>
            </a:extLst>
          </p:cNvPr>
          <p:cNvSpPr/>
          <p:nvPr/>
        </p:nvSpPr>
        <p:spPr>
          <a:xfrm flipV="1">
            <a:off x="6944288" y="3249357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856FCB82-C2A0-4229-B126-C27927F59491}"/>
              </a:ext>
            </a:extLst>
          </p:cNvPr>
          <p:cNvSpPr/>
          <p:nvPr/>
        </p:nvSpPr>
        <p:spPr>
          <a:xfrm flipV="1">
            <a:off x="7265539" y="3270939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2C1E0AD-3801-499E-B524-88E98C151E34}"/>
              </a:ext>
            </a:extLst>
          </p:cNvPr>
          <p:cNvSpPr/>
          <p:nvPr/>
        </p:nvSpPr>
        <p:spPr>
          <a:xfrm flipV="1">
            <a:off x="5736090" y="4771807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6F1DFAF3-858C-4296-AC40-C1132853E1EC}"/>
              </a:ext>
            </a:extLst>
          </p:cNvPr>
          <p:cNvSpPr/>
          <p:nvPr/>
        </p:nvSpPr>
        <p:spPr>
          <a:xfrm flipV="1">
            <a:off x="6947521" y="4759168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46F5FF6-3ED9-40D7-9217-732FEDB8CD96}"/>
              </a:ext>
            </a:extLst>
          </p:cNvPr>
          <p:cNvSpPr/>
          <p:nvPr/>
        </p:nvSpPr>
        <p:spPr>
          <a:xfrm flipV="1">
            <a:off x="7268772" y="4780750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4943C960-6899-4A0C-B900-0570C8318050}"/>
              </a:ext>
            </a:extLst>
          </p:cNvPr>
          <p:cNvSpPr/>
          <p:nvPr/>
        </p:nvSpPr>
        <p:spPr>
          <a:xfrm flipV="1">
            <a:off x="8480203" y="4768111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2B3096F0-3577-401C-8A3E-F420D2CF5B5F}"/>
              </a:ext>
            </a:extLst>
          </p:cNvPr>
          <p:cNvSpPr/>
          <p:nvPr/>
        </p:nvSpPr>
        <p:spPr>
          <a:xfrm flipV="1">
            <a:off x="5737871" y="6281623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743BE6CB-F08A-4538-83BF-45759AD79610}"/>
              </a:ext>
            </a:extLst>
          </p:cNvPr>
          <p:cNvSpPr/>
          <p:nvPr/>
        </p:nvSpPr>
        <p:spPr>
          <a:xfrm flipV="1">
            <a:off x="6949302" y="6268984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8E1791EA-5515-4392-8432-5BC6D6555CFC}"/>
              </a:ext>
            </a:extLst>
          </p:cNvPr>
          <p:cNvSpPr/>
          <p:nvPr/>
        </p:nvSpPr>
        <p:spPr>
          <a:xfrm flipV="1">
            <a:off x="7270553" y="6290566"/>
            <a:ext cx="521117" cy="336672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4F208EE9-44AE-4104-A309-247A5301EC1C}"/>
              </a:ext>
            </a:extLst>
          </p:cNvPr>
          <p:cNvSpPr/>
          <p:nvPr/>
        </p:nvSpPr>
        <p:spPr>
          <a:xfrm flipV="1">
            <a:off x="8481984" y="6277927"/>
            <a:ext cx="267415" cy="351070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8AC83FA3-F260-4C2F-946C-733D3CD44FFB}"/>
              </a:ext>
            </a:extLst>
          </p:cNvPr>
          <p:cNvSpPr/>
          <p:nvPr/>
        </p:nvSpPr>
        <p:spPr>
          <a:xfrm flipV="1">
            <a:off x="8469400" y="3245775"/>
            <a:ext cx="267415" cy="351070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13759DE-2282-44A7-A40C-D6FA075362C4}"/>
              </a:ext>
            </a:extLst>
          </p:cNvPr>
          <p:cNvSpPr txBox="1"/>
          <p:nvPr/>
        </p:nvSpPr>
        <p:spPr>
          <a:xfrm>
            <a:off x="8926910" y="4646814"/>
            <a:ext cx="3220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知识源、网络构建、补丁选择和补丁扩增等步骤都有一定的贡献度和必要性。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C396E1E-4DE3-67A2-C21B-D0597738A471}"/>
              </a:ext>
            </a:extLst>
          </p:cNvPr>
          <p:cNvSpPr txBox="1"/>
          <p:nvPr/>
        </p:nvSpPr>
        <p:spPr>
          <a:xfrm>
            <a:off x="8904903" y="2351276"/>
            <a:ext cx="3172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去除知识源</a:t>
            </a:r>
            <a:endParaRPr lang="en-US" altLang="zh-CN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94DC86F-DC9D-EC13-6465-315CD936A604}"/>
              </a:ext>
            </a:extLst>
          </p:cNvPr>
          <p:cNvSpPr txBox="1"/>
          <p:nvPr/>
        </p:nvSpPr>
        <p:spPr>
          <a:xfrm>
            <a:off x="8904903" y="2843034"/>
            <a:ext cx="3172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弱化网络构建</a:t>
            </a:r>
            <a:endParaRPr lang="en-US" altLang="zh-CN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26E438B-751A-10F5-6EA5-CD8FC7E9D588}"/>
              </a:ext>
            </a:extLst>
          </p:cNvPr>
          <p:cNvSpPr txBox="1"/>
          <p:nvPr/>
        </p:nvSpPr>
        <p:spPr>
          <a:xfrm>
            <a:off x="8926639" y="3334792"/>
            <a:ext cx="3172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弱化补丁选择</a:t>
            </a:r>
            <a:endParaRPr lang="en-US" altLang="zh-CN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350A5CD-9928-2843-CA42-11CB560B1F4A}"/>
              </a:ext>
            </a:extLst>
          </p:cNvPr>
          <p:cNvSpPr txBox="1"/>
          <p:nvPr/>
        </p:nvSpPr>
        <p:spPr>
          <a:xfrm>
            <a:off x="8926639" y="3829920"/>
            <a:ext cx="3172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去除补丁扩增</a:t>
            </a:r>
            <a:endParaRPr lang="en-US" altLang="zh-CN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EC6EF9A-0A18-0504-CD25-EFAD0CFFA345}"/>
              </a:ext>
            </a:extLst>
          </p:cNvPr>
          <p:cNvSpPr/>
          <p:nvPr/>
        </p:nvSpPr>
        <p:spPr>
          <a:xfrm>
            <a:off x="1547486" y="1751308"/>
            <a:ext cx="559474" cy="1900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3E3AE01-9565-F557-93E7-04A8C7340680}"/>
              </a:ext>
            </a:extLst>
          </p:cNvPr>
          <p:cNvSpPr/>
          <p:nvPr/>
        </p:nvSpPr>
        <p:spPr>
          <a:xfrm>
            <a:off x="5713580" y="1783393"/>
            <a:ext cx="559474" cy="1900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8900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RQ8: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敏感度分析</a:t>
            </a:r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--</a:t>
            </a:r>
            <a:r>
              <a:rPr kumimoji="1" lang="en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TRACER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对参数配置的敏感性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1731158" y="5187851"/>
            <a:ext cx="7635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随着网络层数的增加，网络中将包含更多补丁。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随着代码提交时间跨度的增加，</a:t>
            </a:r>
            <a:r>
              <a:rPr lang="en" altLang="zh-CN" dirty="0"/>
              <a:t>TRACER </a:t>
            </a:r>
            <a:r>
              <a:rPr lang="zh-CN" altLang="en-US" dirty="0"/>
              <a:t>会搜索到更多的代码提交。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BDB4E4-50E8-F34A-863E-1C8690EF2D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6" b="50776"/>
          <a:stretch/>
        </p:blipFill>
        <p:spPr>
          <a:xfrm>
            <a:off x="1015715" y="1932610"/>
            <a:ext cx="4005463" cy="29927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7C48AE3-65A4-E04D-8F4F-83B9CB97B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117" y="1823554"/>
            <a:ext cx="4005463" cy="3121499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3378C375-CB46-432C-98BB-52DF461E2520}"/>
              </a:ext>
            </a:extLst>
          </p:cNvPr>
          <p:cNvSpPr/>
          <p:nvPr/>
        </p:nvSpPr>
        <p:spPr>
          <a:xfrm>
            <a:off x="3343275" y="2447925"/>
            <a:ext cx="419100" cy="8001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3A3F338-62D1-4AF9-8FFE-8BAD7C298061}"/>
              </a:ext>
            </a:extLst>
          </p:cNvPr>
          <p:cNvSpPr/>
          <p:nvPr/>
        </p:nvSpPr>
        <p:spPr>
          <a:xfrm>
            <a:off x="7443988" y="2447925"/>
            <a:ext cx="419100" cy="8001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F60B5CC-83E6-4DFD-A5BD-796866BD76D2}"/>
              </a:ext>
            </a:extLst>
          </p:cNvPr>
          <p:cNvSpPr txBox="1"/>
          <p:nvPr/>
        </p:nvSpPr>
        <p:spPr>
          <a:xfrm>
            <a:off x="1731158" y="6038237"/>
            <a:ext cx="7460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TRACER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准确率对参数变化不是非常敏感。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网络深度为 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5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层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、提交时间跨度为 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30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天时，效果相对最优。  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E1B5490-4255-3FC4-E63F-D14C802B28D3}"/>
              </a:ext>
            </a:extLst>
          </p:cNvPr>
          <p:cNvSpPr/>
          <p:nvPr/>
        </p:nvSpPr>
        <p:spPr>
          <a:xfrm>
            <a:off x="1731158" y="4707278"/>
            <a:ext cx="7241392" cy="218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4577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RQ9: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通用性分析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941617" y="1862838"/>
            <a:ext cx="7668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</a:rPr>
              <a:t>数据集一 </a:t>
            </a:r>
            <a:r>
              <a:rPr lang="en-US" altLang="zh-CN" dirty="0">
                <a:latin typeface="微软雅黑" panose="020B0503020204020204" pitchFamily="34" charset="-122"/>
              </a:rPr>
              <a:t>3,185</a:t>
            </a:r>
            <a:r>
              <a:rPr lang="zh-CN" altLang="en-US" dirty="0">
                <a:latin typeface="微软雅黑" panose="020B0503020204020204" pitchFamily="34" charset="-122"/>
              </a:rPr>
              <a:t>个漏洞，</a:t>
            </a:r>
            <a:r>
              <a:rPr lang="en" altLang="zh-CN" dirty="0"/>
              <a:t>TRACER </a:t>
            </a:r>
            <a:r>
              <a:rPr lang="zh-CN" altLang="en-US" dirty="0"/>
              <a:t>补丁覆盖率 </a:t>
            </a:r>
            <a:r>
              <a:rPr lang="en-US" altLang="zh-CN" dirty="0"/>
              <a:t>67.7% (2,155/</a:t>
            </a:r>
            <a:r>
              <a:rPr lang="en-US" altLang="zh-CN" dirty="0">
                <a:latin typeface="微软雅黑" panose="020B0503020204020204" pitchFamily="34" charset="-122"/>
              </a:rPr>
              <a:t>3,185</a:t>
            </a:r>
            <a:r>
              <a:rPr lang="en-US" altLang="zh-CN" dirty="0"/>
              <a:t>)</a:t>
            </a:r>
            <a:r>
              <a:rPr lang="zh-CN" altLang="en-US" dirty="0"/>
              <a:t> 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</a:rPr>
              <a:t>数据集二 </a:t>
            </a:r>
            <a:r>
              <a:rPr lang="en-US" altLang="zh-CN" dirty="0"/>
              <a:t>5,468</a:t>
            </a:r>
            <a:r>
              <a:rPr lang="zh-CN" altLang="en-US" dirty="0">
                <a:latin typeface="微软雅黑" panose="020B0503020204020204" pitchFamily="34" charset="-122"/>
              </a:rPr>
              <a:t>个漏洞，</a:t>
            </a:r>
            <a:r>
              <a:rPr lang="en" altLang="zh-CN" dirty="0"/>
              <a:t>TRACER </a:t>
            </a:r>
            <a:r>
              <a:rPr lang="zh-CN" altLang="en-US" dirty="0"/>
              <a:t>补丁覆盖率 </a:t>
            </a:r>
            <a:r>
              <a:rPr lang="en-US" altLang="zh-CN" dirty="0"/>
              <a:t>51.5% (2,816/5,468)</a:t>
            </a:r>
            <a:r>
              <a:rPr lang="zh-CN" altLang="en-US" dirty="0"/>
              <a:t> 。</a:t>
            </a:r>
            <a:endParaRPr lang="en-US" altLang="zh-CN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CE54E09-675C-4B5C-AA2A-91C46CE871BB}"/>
              </a:ext>
            </a:extLst>
          </p:cNvPr>
          <p:cNvGrpSpPr/>
          <p:nvPr/>
        </p:nvGrpSpPr>
        <p:grpSpPr>
          <a:xfrm>
            <a:off x="1052823" y="2819029"/>
            <a:ext cx="7218948" cy="2339533"/>
            <a:chOff x="1072645" y="2539268"/>
            <a:chExt cx="7218948" cy="233953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FFB3C1A-9DDE-8940-B708-D996DAF5A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645" y="2539268"/>
              <a:ext cx="7218948" cy="2339533"/>
            </a:xfrm>
            <a:prstGeom prst="rect">
              <a:avLst/>
            </a:prstGeom>
          </p:spPr>
        </p:pic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23F854F2-F634-4247-BC48-9C727AEA06C4}"/>
                </a:ext>
              </a:extLst>
            </p:cNvPr>
            <p:cNvSpPr/>
            <p:nvPr/>
          </p:nvSpPr>
          <p:spPr>
            <a:xfrm flipV="1">
              <a:off x="3347968" y="3782397"/>
              <a:ext cx="521117" cy="351070"/>
            </a:xfrm>
            <a:prstGeom prst="roundRect">
              <a:avLst/>
            </a:prstGeom>
            <a:solidFill>
              <a:srgbClr val="FF0000">
                <a:alpha val="40000"/>
              </a:srgb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0C6569A-8923-47B8-9AC3-985CCD3387DC}"/>
                </a:ext>
              </a:extLst>
            </p:cNvPr>
            <p:cNvSpPr/>
            <p:nvPr/>
          </p:nvSpPr>
          <p:spPr>
            <a:xfrm flipV="1">
              <a:off x="6262618" y="3782397"/>
              <a:ext cx="521117" cy="351070"/>
            </a:xfrm>
            <a:prstGeom prst="roundRect">
              <a:avLst/>
            </a:prstGeom>
            <a:solidFill>
              <a:srgbClr val="FF0000">
                <a:alpha val="40000"/>
              </a:srgb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DEC3856E-2E19-40A1-93C7-8B9111ECED00}"/>
              </a:ext>
            </a:extLst>
          </p:cNvPr>
          <p:cNvSpPr txBox="1"/>
          <p:nvPr/>
        </p:nvSpPr>
        <p:spPr>
          <a:xfrm>
            <a:off x="8857363" y="2016726"/>
            <a:ext cx="1222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覆盖率评估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95A24A-FA78-4BDF-8707-0E5192357F63}"/>
              </a:ext>
            </a:extLst>
          </p:cNvPr>
          <p:cNvSpPr txBox="1"/>
          <p:nvPr/>
        </p:nvSpPr>
        <p:spPr>
          <a:xfrm>
            <a:off x="8857363" y="3988795"/>
            <a:ext cx="1222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准确率评估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999AACD-228D-4F51-97F3-30091049993C}"/>
              </a:ext>
            </a:extLst>
          </p:cNvPr>
          <p:cNvSpPr txBox="1"/>
          <p:nvPr/>
        </p:nvSpPr>
        <p:spPr>
          <a:xfrm>
            <a:off x="2436008" y="5570478"/>
            <a:ext cx="7460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对于更大范围的漏洞，</a:t>
            </a:r>
            <a:r>
              <a:rPr lang="en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TRACER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依旧具有较好的准确率，通用性较好。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B4E29F9-CEB3-5027-ECE3-67C24FF9ACCD}"/>
              </a:ext>
            </a:extLst>
          </p:cNvPr>
          <p:cNvSpPr/>
          <p:nvPr/>
        </p:nvSpPr>
        <p:spPr>
          <a:xfrm>
            <a:off x="3193405" y="2921085"/>
            <a:ext cx="3049391" cy="256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1867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A43FB2C-157C-AB48-BF73-EB42CD9930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4856" y="2011116"/>
            <a:ext cx="3690934" cy="1529527"/>
          </a:xfrm>
        </p:spPr>
        <p:txBody>
          <a:bodyPr/>
          <a:lstStyle/>
          <a:p>
            <a:r>
              <a:rPr kumimoji="1" lang="zh-CN" altLang="en-US" sz="6000" dirty="0"/>
              <a:t>目录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518BD3-BCF8-AD41-9595-C7F4BDE6DB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86212" y="1693799"/>
            <a:ext cx="3989458" cy="634634"/>
          </a:xfrm>
        </p:spPr>
        <p:txBody>
          <a:bodyPr/>
          <a:lstStyle/>
          <a:p>
            <a:r>
              <a:rPr kumimoji="1" lang="en-US" altLang="zh-CN" sz="3600" dirty="0"/>
              <a:t>01</a:t>
            </a:r>
            <a:endParaRPr kumimoji="1" lang="zh-CN" altLang="en-US" sz="3600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B8CA56F-E033-4C4D-B470-6E4EFF7F36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18853" y="1693799"/>
            <a:ext cx="3655580" cy="634634"/>
          </a:xfrm>
        </p:spPr>
        <p:txBody>
          <a:bodyPr/>
          <a:lstStyle/>
          <a:p>
            <a:r>
              <a:rPr kumimoji="1" lang="zh-CN" altLang="en-US" sz="2800" dirty="0"/>
              <a:t>背景介绍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D7E63DC2-BF25-564A-B044-FBCF1A6187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86212" y="2381093"/>
            <a:ext cx="932642" cy="634634"/>
          </a:xfrm>
        </p:spPr>
        <p:txBody>
          <a:bodyPr/>
          <a:lstStyle/>
          <a:p>
            <a:r>
              <a:rPr kumimoji="1" lang="en-US" altLang="zh-CN" sz="3600" dirty="0"/>
              <a:t>02</a:t>
            </a:r>
            <a:endParaRPr kumimoji="1" lang="zh-CN" altLang="en-US" sz="3600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3ABF800C-2717-2B4A-91FB-65D6564043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18853" y="2381093"/>
            <a:ext cx="3253563" cy="634634"/>
          </a:xfrm>
        </p:spPr>
        <p:txBody>
          <a:bodyPr anchor="ctr"/>
          <a:lstStyle/>
          <a:p>
            <a:r>
              <a:rPr kumimoji="1" lang="zh-CN" altLang="en-US" sz="2800" dirty="0"/>
              <a:t>经验研究 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EBC5AC6B-41F6-CD4B-B79C-70045ABCCD8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89575" y="3068387"/>
            <a:ext cx="932642" cy="634634"/>
          </a:xfrm>
        </p:spPr>
        <p:txBody>
          <a:bodyPr/>
          <a:lstStyle/>
          <a:p>
            <a:r>
              <a:rPr kumimoji="1" lang="en-US" altLang="zh-CN" sz="3600" dirty="0"/>
              <a:t>03</a:t>
            </a:r>
            <a:endParaRPr kumimoji="1" lang="zh-CN" altLang="en-US" sz="3600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03C863C8-F977-764E-8A37-DE56036BB0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22216" y="3068387"/>
            <a:ext cx="3253563" cy="634634"/>
          </a:xfrm>
        </p:spPr>
        <p:txBody>
          <a:bodyPr anchor="ctr"/>
          <a:lstStyle/>
          <a:p>
            <a:r>
              <a:rPr kumimoji="1" lang="zh-CN" altLang="en-US" sz="2800" dirty="0"/>
              <a:t>方法设计</a:t>
            </a:r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757656B9-93AF-6240-B5BA-89FEB5BC9D86}"/>
              </a:ext>
            </a:extLst>
          </p:cNvPr>
          <p:cNvSpPr txBox="1">
            <a:spLocks/>
          </p:cNvSpPr>
          <p:nvPr/>
        </p:nvSpPr>
        <p:spPr>
          <a:xfrm>
            <a:off x="7091847" y="375568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600" dirty="0"/>
              <a:t>04</a:t>
            </a:r>
            <a:endParaRPr kumimoji="1" lang="zh-CN" altLang="en-US" sz="3600" dirty="0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A46B7BD0-C4E3-CB40-9409-6B6524B2B902}"/>
              </a:ext>
            </a:extLst>
          </p:cNvPr>
          <p:cNvSpPr txBox="1">
            <a:spLocks/>
          </p:cNvSpPr>
          <p:nvPr/>
        </p:nvSpPr>
        <p:spPr>
          <a:xfrm>
            <a:off x="8018852" y="3703021"/>
            <a:ext cx="3253563" cy="634634"/>
          </a:xfrm>
          <a:prstGeom prst="rect">
            <a:avLst/>
          </a:prstGeom>
        </p:spPr>
        <p:txBody>
          <a:bodyPr anchor="ctr"/>
          <a:lstStyle>
            <a:lvl1pPr indent="0" defTabSz="9144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8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实验评估 </a:t>
            </a:r>
          </a:p>
        </p:txBody>
      </p:sp>
      <p:sp>
        <p:nvSpPr>
          <p:cNvPr id="12" name="文本占位符 7">
            <a:extLst>
              <a:ext uri="{FF2B5EF4-FFF2-40B4-BE49-F238E27FC236}">
                <a16:creationId xmlns:a16="http://schemas.microsoft.com/office/drawing/2014/main" id="{F4149B9A-C5C5-7842-B36F-E5774BC12992}"/>
              </a:ext>
            </a:extLst>
          </p:cNvPr>
          <p:cNvSpPr txBox="1">
            <a:spLocks/>
          </p:cNvSpPr>
          <p:nvPr/>
        </p:nvSpPr>
        <p:spPr>
          <a:xfrm>
            <a:off x="7107767" y="444297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600" dirty="0"/>
              <a:t>05</a:t>
            </a:r>
            <a:endParaRPr kumimoji="1" lang="zh-CN" altLang="en-US" sz="3600" dirty="0"/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F30E7D2B-83D1-AE4D-80C4-73037A65DBAA}"/>
              </a:ext>
            </a:extLst>
          </p:cNvPr>
          <p:cNvSpPr txBox="1">
            <a:spLocks/>
          </p:cNvSpPr>
          <p:nvPr/>
        </p:nvSpPr>
        <p:spPr>
          <a:xfrm>
            <a:off x="8024489" y="4390313"/>
            <a:ext cx="3253563" cy="634634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indent="0" defTabSz="9144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800" b="0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2982342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95BEF5C-26B9-114D-8206-360E02403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380" y="2790430"/>
            <a:ext cx="7192378" cy="2358946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913F6EFE-7F88-423E-855B-8D6AE4BCE534}"/>
              </a:ext>
            </a:extLst>
          </p:cNvPr>
          <p:cNvSpPr/>
          <p:nvPr/>
        </p:nvSpPr>
        <p:spPr>
          <a:xfrm flipV="1">
            <a:off x="3512792" y="4054967"/>
            <a:ext cx="762968" cy="793854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RQ10: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实用性分析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665391" y="1875865"/>
            <a:ext cx="10545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从国内外多所</a:t>
            </a:r>
            <a:r>
              <a:rPr lang="zh-CN" altLang="en-US" dirty="0">
                <a:solidFill>
                  <a:srgbClr val="FF0000"/>
                </a:solidFill>
              </a:rPr>
              <a:t>高校</a:t>
            </a:r>
            <a:r>
              <a:rPr lang="zh-CN" altLang="en-US" dirty="0"/>
              <a:t>和科技</a:t>
            </a:r>
            <a:r>
              <a:rPr lang="zh-CN" altLang="en-US" dirty="0">
                <a:solidFill>
                  <a:srgbClr val="FF0000"/>
                </a:solidFill>
              </a:rPr>
              <a:t>公司</a:t>
            </a:r>
            <a:r>
              <a:rPr lang="zh-CN" altLang="en-US" dirty="0"/>
              <a:t>共招募了 </a:t>
            </a:r>
            <a:r>
              <a:rPr lang="en-US" altLang="zh-CN" dirty="0">
                <a:solidFill>
                  <a:srgbClr val="FF0000"/>
                </a:solidFill>
              </a:rPr>
              <a:t>10 </a:t>
            </a:r>
            <a:r>
              <a:rPr lang="zh-CN" altLang="en-US" dirty="0">
                <a:solidFill>
                  <a:srgbClr val="FF0000"/>
                </a:solidFill>
              </a:rPr>
              <a:t>名</a:t>
            </a:r>
            <a:r>
              <a:rPr lang="zh-CN" altLang="en-US" dirty="0"/>
              <a:t>实验人员，包括：博士后、博士生、硕士生以及工程师。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随机选取</a:t>
            </a:r>
            <a:r>
              <a:rPr lang="en-US" altLang="zh-CN" dirty="0">
                <a:solidFill>
                  <a:srgbClr val="FF0000"/>
                </a:solidFill>
              </a:rPr>
              <a:t>10 </a:t>
            </a:r>
            <a:r>
              <a:rPr lang="zh-CN" altLang="en-US" dirty="0">
                <a:solidFill>
                  <a:srgbClr val="FF0000"/>
                </a:solidFill>
              </a:rPr>
              <a:t>个</a:t>
            </a:r>
            <a:r>
              <a:rPr lang="zh-CN" altLang="en-US" dirty="0"/>
              <a:t>漏洞，</a:t>
            </a:r>
            <a:r>
              <a:rPr lang="zh-CN" altLang="en-US" dirty="0">
                <a:latin typeface="微软雅黑" panose="020B0503020204020204" pitchFamily="34" charset="-122"/>
              </a:rPr>
              <a:t>对比分析在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</a:rPr>
              <a:t>有无</a:t>
            </a:r>
            <a:r>
              <a:rPr lang="en" altLang="zh-CN" dirty="0">
                <a:latin typeface="微软雅黑" panose="020B0503020204020204" pitchFamily="34" charset="-122"/>
              </a:rPr>
              <a:t>TRACER </a:t>
            </a:r>
            <a:r>
              <a:rPr lang="zh-CN" altLang="en-US" dirty="0">
                <a:latin typeface="微软雅黑" panose="020B0503020204020204" pitchFamily="34" charset="-122"/>
              </a:rPr>
              <a:t>的情况下，用户查找补丁的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</a:rPr>
              <a:t>用时和准确性</a:t>
            </a:r>
            <a:r>
              <a:rPr lang="zh-CN" altLang="en-US" dirty="0">
                <a:latin typeface="微软雅黑" panose="020B0503020204020204" pitchFamily="34" charset="-122"/>
              </a:rPr>
              <a:t>。</a:t>
            </a:r>
            <a:endParaRPr lang="en-US" altLang="zh-CN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E74015AC-5108-41C4-B7F7-5C3BC3869F78}"/>
              </a:ext>
            </a:extLst>
          </p:cNvPr>
          <p:cNvSpPr/>
          <p:nvPr/>
        </p:nvSpPr>
        <p:spPr>
          <a:xfrm flipV="1">
            <a:off x="6301200" y="4062847"/>
            <a:ext cx="762968" cy="827806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3925F59-E95D-41D0-B87A-15CB49422035}"/>
              </a:ext>
            </a:extLst>
          </p:cNvPr>
          <p:cNvSpPr/>
          <p:nvPr/>
        </p:nvSpPr>
        <p:spPr>
          <a:xfrm flipV="1">
            <a:off x="5678857" y="4052881"/>
            <a:ext cx="430675" cy="793854"/>
          </a:xfrm>
          <a:prstGeom prst="roundRect">
            <a:avLst/>
          </a:prstGeom>
          <a:solidFill>
            <a:schemeClr val="accent1">
              <a:lumMod val="75000"/>
              <a:alpha val="4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5DAE7A4-9235-4DFC-A710-B80CBAA2AC98}"/>
              </a:ext>
            </a:extLst>
          </p:cNvPr>
          <p:cNvSpPr/>
          <p:nvPr/>
        </p:nvSpPr>
        <p:spPr>
          <a:xfrm flipV="1">
            <a:off x="8457740" y="4060761"/>
            <a:ext cx="430675" cy="827806"/>
          </a:xfrm>
          <a:prstGeom prst="roundRect">
            <a:avLst/>
          </a:prstGeom>
          <a:solidFill>
            <a:srgbClr val="FF0000">
              <a:alpha val="4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2F5DBC-970B-4E35-9010-630A363CB430}"/>
              </a:ext>
            </a:extLst>
          </p:cNvPr>
          <p:cNvSpPr txBox="1"/>
          <p:nvPr/>
        </p:nvSpPr>
        <p:spPr>
          <a:xfrm>
            <a:off x="1820172" y="5739854"/>
            <a:ext cx="7460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TRACER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有助于用户更准确、更快速地查找到补丁。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6A5C754-B82F-B5FC-13B7-CF9DE992C7EE}"/>
              </a:ext>
            </a:extLst>
          </p:cNvPr>
          <p:cNvSpPr txBox="1"/>
          <p:nvPr/>
        </p:nvSpPr>
        <p:spPr>
          <a:xfrm>
            <a:off x="3512792" y="5156801"/>
            <a:ext cx="5968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用时显著下降，准确性显著提高</a:t>
            </a:r>
            <a:endParaRPr lang="en-US" altLang="zh-CN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E3042C-BC57-BDC9-23C0-9999C1CF06EB}"/>
              </a:ext>
            </a:extLst>
          </p:cNvPr>
          <p:cNvSpPr/>
          <p:nvPr/>
        </p:nvSpPr>
        <p:spPr>
          <a:xfrm>
            <a:off x="3905556" y="2961213"/>
            <a:ext cx="559474" cy="1900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9905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实验评估 </a:t>
            </a:r>
            <a:r>
              <a:rPr kumimoji="1" lang="en-US" altLang="zh-CN" dirty="0">
                <a:cs typeface="Times New Roman" panose="02020603050405020304" pitchFamily="18" charset="0"/>
              </a:rPr>
              <a:t>&gt; </a:t>
            </a:r>
            <a:r>
              <a:rPr kumimoji="1" lang="zh-CN" altLang="en-US" dirty="0">
                <a:cs typeface="Times New Roman" panose="02020603050405020304" pitchFamily="18" charset="0"/>
              </a:rPr>
              <a:t>结论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794875" y="1252163"/>
            <a:ext cx="9955195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本文从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</a:rPr>
              <a:t>准确性、削弱性、敏感度、通用性及实用性</a:t>
            </a:r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对</a:t>
            </a:r>
            <a:r>
              <a:rPr lang="en" altLang="zh-CN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TRACER </a:t>
            </a:r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进行了评估。结果表明</a:t>
            </a:r>
            <a:r>
              <a:rPr lang="en-US" altLang="zh-CN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: </a:t>
            </a:r>
            <a:endParaRPr lang="zh-CN" altLang="en-US" sz="180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3C29714-4D2C-5D20-5D63-A73F852BCED4}"/>
              </a:ext>
            </a:extLst>
          </p:cNvPr>
          <p:cNvGrpSpPr/>
          <p:nvPr/>
        </p:nvGrpSpPr>
        <p:grpSpPr>
          <a:xfrm>
            <a:off x="810660" y="1857576"/>
            <a:ext cx="4940650" cy="2186411"/>
            <a:chOff x="810660" y="1857576"/>
            <a:chExt cx="4940650" cy="2186411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BEC512DA-6C3C-451D-B607-665074B2E5BE}"/>
                </a:ext>
              </a:extLst>
            </p:cNvPr>
            <p:cNvGrpSpPr/>
            <p:nvPr/>
          </p:nvGrpSpPr>
          <p:grpSpPr>
            <a:xfrm>
              <a:off x="978396" y="1857576"/>
              <a:ext cx="4574763" cy="2186411"/>
              <a:chOff x="978396" y="1857576"/>
              <a:chExt cx="4574763" cy="2186411"/>
            </a:xfrm>
            <a:effectLst/>
          </p:grpSpPr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33F260D7-6458-4C9D-A170-4D67994740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53720"/>
              <a:stretch/>
            </p:blipFill>
            <p:spPr>
              <a:xfrm>
                <a:off x="978396" y="1857576"/>
                <a:ext cx="2117229" cy="2186411"/>
              </a:xfrm>
              <a:prstGeom prst="rect">
                <a:avLst/>
              </a:prstGeom>
              <a:effectLst/>
            </p:spPr>
          </p:pic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678E962C-C3DB-4D6B-89DC-F877957CAF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6280" t="33524" b="46707"/>
              <a:stretch/>
            </p:blipFill>
            <p:spPr>
              <a:xfrm>
                <a:off x="3095624" y="2562224"/>
                <a:ext cx="2457535" cy="432235"/>
              </a:xfrm>
              <a:prstGeom prst="rect">
                <a:avLst/>
              </a:prstGeom>
            </p:spPr>
          </p:pic>
        </p:grp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ED1A85EC-B854-4C46-84B6-2DABF23A70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9462" r="1820" b="16073"/>
            <a:stretch/>
          </p:blipFill>
          <p:spPr>
            <a:xfrm>
              <a:off x="810660" y="3104383"/>
              <a:ext cx="4940650" cy="553457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9E89C63-1278-475F-6F19-11FC368BDB62}"/>
              </a:ext>
            </a:extLst>
          </p:cNvPr>
          <p:cNvGrpSpPr/>
          <p:nvPr/>
        </p:nvGrpSpPr>
        <p:grpSpPr>
          <a:xfrm>
            <a:off x="5753422" y="1866852"/>
            <a:ext cx="4491500" cy="2148810"/>
            <a:chOff x="5753422" y="1866852"/>
            <a:chExt cx="4491500" cy="214881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C03C7A22-BEA2-4123-91A0-22FFD1A512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6739"/>
            <a:stretch/>
          </p:blipFill>
          <p:spPr>
            <a:xfrm>
              <a:off x="6078240" y="1866852"/>
              <a:ext cx="3351510" cy="2148810"/>
            </a:xfrm>
            <a:prstGeom prst="rect">
              <a:avLst/>
            </a:prstGeom>
            <a:solidFill>
              <a:schemeClr val="accent1">
                <a:lumMod val="75000"/>
                <a:alpha val="20000"/>
              </a:schemeClr>
            </a:solidFill>
            <a:effectLst/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4DBB593-B8A0-4AEE-9E7D-F60E05FA6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868"/>
            <a:stretch/>
          </p:blipFill>
          <p:spPr>
            <a:xfrm>
              <a:off x="5753422" y="3146398"/>
              <a:ext cx="4491500" cy="503143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F842113-0086-921E-5094-12CF93D42C87}"/>
              </a:ext>
            </a:extLst>
          </p:cNvPr>
          <p:cNvGrpSpPr/>
          <p:nvPr/>
        </p:nvGrpSpPr>
        <p:grpSpPr>
          <a:xfrm>
            <a:off x="7646508" y="4207643"/>
            <a:ext cx="4451025" cy="1939887"/>
            <a:chOff x="7646508" y="4207643"/>
            <a:chExt cx="4451025" cy="1939887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A9FC5E6-E516-47B4-B324-490A253745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2372" b="17904"/>
            <a:stretch/>
          </p:blipFill>
          <p:spPr>
            <a:xfrm>
              <a:off x="7646508" y="4207643"/>
              <a:ext cx="4451025" cy="1607924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F1E757A0-A767-4066-9095-3E65524CE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1155" t="90341" r="28077" b="2763"/>
            <a:stretch/>
          </p:blipFill>
          <p:spPr>
            <a:xfrm>
              <a:off x="7768041" y="5905665"/>
              <a:ext cx="4145156" cy="241865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2B66DDC-15FF-E59B-EAD9-2374A86C7502}"/>
              </a:ext>
            </a:extLst>
          </p:cNvPr>
          <p:cNvGrpSpPr/>
          <p:nvPr/>
        </p:nvGrpSpPr>
        <p:grpSpPr>
          <a:xfrm>
            <a:off x="-16191" y="4207643"/>
            <a:ext cx="3676686" cy="2153217"/>
            <a:chOff x="-16191" y="4207643"/>
            <a:chExt cx="3676686" cy="215321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E2FB1AA-4F3A-4FC0-B9FA-2EA4F5ACA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12845"/>
            <a:stretch/>
          </p:blipFill>
          <p:spPr>
            <a:xfrm>
              <a:off x="94467" y="4207643"/>
              <a:ext cx="3394157" cy="1812157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E5BB0F6-45B2-4A62-999C-F956CF2AD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-16191" y="5723665"/>
              <a:ext cx="3676686" cy="637195"/>
            </a:xfrm>
            <a:prstGeom prst="rect">
              <a:avLst/>
            </a:prstGeom>
          </p:spPr>
        </p:pic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B2C931-285A-51FB-D4C3-3BEBAEC4DF66}"/>
              </a:ext>
            </a:extLst>
          </p:cNvPr>
          <p:cNvGrpSpPr/>
          <p:nvPr/>
        </p:nvGrpSpPr>
        <p:grpSpPr>
          <a:xfrm>
            <a:off x="3679125" y="4217168"/>
            <a:ext cx="3919758" cy="1949320"/>
            <a:chOff x="3679125" y="4217168"/>
            <a:chExt cx="3919758" cy="194932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DFA7DC5-FE05-4F00-9345-199FD9CB57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2212" b="16535"/>
            <a:stretch/>
          </p:blipFill>
          <p:spPr>
            <a:xfrm>
              <a:off x="3679125" y="4217168"/>
              <a:ext cx="3805458" cy="1607924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E6CB71D0-A896-4DAC-AC1D-762A90A9E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64302" y="5678404"/>
              <a:ext cx="3734581" cy="4880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997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659310" y="1725630"/>
            <a:ext cx="111748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本文开展了一项针对开源软件漏洞补丁</a:t>
            </a:r>
            <a:r>
              <a:rPr lang="zh-CN" altLang="en-US" dirty="0">
                <a:solidFill>
                  <a:srgbClr val="FF0000"/>
                </a:solidFill>
              </a:rPr>
              <a:t>质量和特征的经验研究</a:t>
            </a:r>
            <a:r>
              <a:rPr lang="zh-CN" altLang="en-US" dirty="0"/>
              <a:t>，涵盖补丁覆盖度、补丁一致性、补丁类型、补丁映射关系以及补丁准确性。</a:t>
            </a:r>
            <a:endParaRPr lang="en-US" altLang="zh-CN" dirty="0"/>
          </a:p>
          <a:p>
            <a:pPr marL="742939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发现</a:t>
            </a:r>
            <a:r>
              <a:rPr lang="en-US" altLang="zh-CN" dirty="0"/>
              <a:t>:</a:t>
            </a:r>
            <a:r>
              <a:rPr lang="zh-CN" altLang="en-US" dirty="0"/>
              <a:t> 商业漏洞库中补丁的</a:t>
            </a:r>
            <a:r>
              <a:rPr lang="zh-CN" altLang="en-US" dirty="0">
                <a:solidFill>
                  <a:srgbClr val="FF0000"/>
                </a:solidFill>
              </a:rPr>
              <a:t>质量并不理想</a:t>
            </a:r>
            <a:r>
              <a:rPr lang="zh-CN" altLang="en-US" dirty="0"/>
              <a:t>，且漏洞补丁在</a:t>
            </a:r>
            <a:r>
              <a:rPr lang="zh-CN" altLang="en-US" dirty="0">
                <a:solidFill>
                  <a:srgbClr val="FF0000"/>
                </a:solidFill>
              </a:rPr>
              <a:t>类型、映射关系</a:t>
            </a:r>
            <a:r>
              <a:rPr lang="zh-CN" altLang="en-US" dirty="0"/>
              <a:t>方面有特殊性。</a:t>
            </a:r>
            <a:br>
              <a:rPr lang="en-US" altLang="zh-CN" dirty="0"/>
            </a:b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基于经验研究的发现，本文提出了</a:t>
            </a:r>
            <a:r>
              <a:rPr lang="zh-CN" altLang="en-US" dirty="0">
                <a:solidFill>
                  <a:srgbClr val="FF0000"/>
                </a:solidFill>
              </a:rPr>
              <a:t>基于多源知识的开源软件漏洞的补丁识别方法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en" altLang="zh-CN" dirty="0">
                <a:solidFill>
                  <a:srgbClr val="FF0000"/>
                </a:solidFill>
              </a:rPr>
              <a:t>TRACER)</a:t>
            </a:r>
            <a:r>
              <a:rPr lang="zh-CN" altLang="en-US" dirty="0"/>
              <a:t>。</a:t>
            </a:r>
            <a:br>
              <a:rPr lang="en-US" altLang="zh-CN" dirty="0"/>
            </a:b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本文进行大量实验，从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</a:rPr>
              <a:t>准确性、削弱性、敏感度、通用性及实用性</a:t>
            </a:r>
            <a:r>
              <a:rPr lang="zh-CN" altLang="en-US" dirty="0"/>
              <a:t>对</a:t>
            </a:r>
            <a:r>
              <a:rPr lang="en" altLang="zh-CN" dirty="0"/>
              <a:t>TRACER</a:t>
            </a:r>
            <a:r>
              <a:rPr lang="zh-CN" altLang="en-US" dirty="0"/>
              <a:t>进行评估。结果表明，本文方法具有较好的准确性、通用性和实用性。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总结与展望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本文总结</a:t>
            </a: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F720D020-281D-7B4C-BAD5-688D0F5A8014}"/>
              </a:ext>
            </a:extLst>
          </p:cNvPr>
          <p:cNvSpPr txBox="1">
            <a:spLocks/>
          </p:cNvSpPr>
          <p:nvPr/>
        </p:nvSpPr>
        <p:spPr>
          <a:xfrm>
            <a:off x="480551" y="4260186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未来展望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454912D-9C99-1B44-9D2F-BF3F12F2C1E7}"/>
              </a:ext>
            </a:extLst>
          </p:cNvPr>
          <p:cNvSpPr txBox="1"/>
          <p:nvPr/>
        </p:nvSpPr>
        <p:spPr>
          <a:xfrm>
            <a:off x="659310" y="4690940"/>
            <a:ext cx="10917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扩增输入类型：</a:t>
            </a:r>
            <a:r>
              <a:rPr lang="en-US" altLang="zh-CN" dirty="0"/>
              <a:t>CVE ID + </a:t>
            </a:r>
            <a:r>
              <a:rPr lang="en" altLang="zh-CN" dirty="0"/>
              <a:t>Advisory ID</a:t>
            </a:r>
            <a:r>
              <a:rPr lang="zh-CN" altLang="en" dirty="0"/>
              <a:t>、</a:t>
            </a:r>
            <a:r>
              <a:rPr lang="en" altLang="zh-CN" dirty="0"/>
              <a:t>Issue ID </a:t>
            </a:r>
            <a:r>
              <a:rPr lang="en-US" altLang="zh-CN" dirty="0"/>
              <a:t>……</a:t>
            </a:r>
            <a:br>
              <a:rPr lang="en-US" altLang="zh-CN" dirty="0"/>
            </a:b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扩增知识源：</a:t>
            </a:r>
            <a:r>
              <a:rPr lang="en-US" altLang="zh-CN" dirty="0"/>
              <a:t>NRDG+ CNNVD</a:t>
            </a:r>
            <a:r>
              <a:rPr lang="zh-CN" altLang="en-US" dirty="0"/>
              <a:t>、</a:t>
            </a:r>
            <a:r>
              <a:rPr lang="en-US" altLang="zh-CN" dirty="0"/>
              <a:t>GitHub Advisory</a:t>
            </a:r>
            <a:r>
              <a:rPr lang="en" altLang="zh-CN" dirty="0"/>
              <a:t> </a:t>
            </a:r>
            <a:r>
              <a:rPr lang="en-US" altLang="zh-CN" dirty="0"/>
              <a:t>……</a:t>
            </a:r>
            <a:br>
              <a:rPr lang="en-US" altLang="zh-CN" dirty="0"/>
            </a:b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升级补丁选择方法：基于置信度和连通度 </a:t>
            </a:r>
            <a:r>
              <a:rPr lang="en-US" altLang="zh-CN" dirty="0"/>
              <a:t>-&gt; </a:t>
            </a:r>
            <a:r>
              <a:rPr lang="zh-CN" altLang="en-US" dirty="0"/>
              <a:t>基于语义 </a:t>
            </a:r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41091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676581" y="2181581"/>
            <a:ext cx="6640674" cy="1041761"/>
          </a:xfrm>
        </p:spPr>
        <p:txBody>
          <a:bodyPr/>
          <a:lstStyle/>
          <a:p>
            <a:r>
              <a:rPr kumimoji="1" lang="zh-CN" altLang="en-US" dirty="0"/>
              <a:t>感谢聆听！请您指正！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DF290A30-2580-0B4A-B138-0527D0791F44}"/>
              </a:ext>
            </a:extLst>
          </p:cNvPr>
          <p:cNvSpPr txBox="1"/>
          <p:nvPr/>
        </p:nvSpPr>
        <p:spPr>
          <a:xfrm>
            <a:off x="1956913" y="5205997"/>
            <a:ext cx="82781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err="1">
                <a:solidFill>
                  <a:schemeClr val="bg1"/>
                </a:solidFill>
              </a:rPr>
              <a:t>答辩人</a:t>
            </a:r>
            <a:r>
              <a:rPr lang="zh-CN" altLang="en-US" sz="2200" b="1" dirty="0">
                <a:solidFill>
                  <a:schemeClr val="bg1"/>
                </a:solidFill>
              </a:rPr>
              <a:t>：许聪颖</a:t>
            </a:r>
            <a:r>
              <a:rPr lang="en-US" altLang="zh-CN" sz="2200" b="1" dirty="0">
                <a:solidFill>
                  <a:schemeClr val="bg1"/>
                </a:solidFill>
              </a:rPr>
              <a:t>	</a:t>
            </a:r>
            <a:r>
              <a:rPr lang="zh-CN" altLang="en-US" sz="2200" b="1" dirty="0">
                <a:solidFill>
                  <a:schemeClr val="bg1"/>
                </a:solidFill>
              </a:rPr>
              <a:t>导师：陈碧欢</a:t>
            </a:r>
            <a:endParaRPr lang="en-US" altLang="zh-CN" sz="2200" b="1" baseline="30000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8D26CC-0E66-DB41-AA90-1243A9437F13}"/>
              </a:ext>
            </a:extLst>
          </p:cNvPr>
          <p:cNvSpPr txBox="1"/>
          <p:nvPr/>
        </p:nvSpPr>
        <p:spPr>
          <a:xfrm>
            <a:off x="188259" y="55007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Lucida Sans Unicode" panose="020B0602030504020204" pitchFamily="34" charset="0"/>
              </a:rPr>
              <a:t>硕士学位论文答辩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FCA1D6-CDC6-E144-944B-E78CEEED86F3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14933"/>
          <a:stretch/>
        </p:blipFill>
        <p:spPr>
          <a:xfrm>
            <a:off x="10633655" y="368288"/>
            <a:ext cx="1163285" cy="948356"/>
          </a:xfrm>
          <a:prstGeom prst="rect">
            <a:avLst/>
          </a:prstGeom>
        </p:spPr>
      </p:pic>
      <p:sp>
        <p:nvSpPr>
          <p:cNvPr id="8" name="文本占位符 1">
            <a:extLst>
              <a:ext uri="{FF2B5EF4-FFF2-40B4-BE49-F238E27FC236}">
                <a16:creationId xmlns:a16="http://schemas.microsoft.com/office/drawing/2014/main" id="{D686867B-13F1-8F46-80A9-22B534DC304F}"/>
              </a:ext>
            </a:extLst>
          </p:cNvPr>
          <p:cNvSpPr txBox="1">
            <a:spLocks/>
          </p:cNvSpPr>
          <p:nvPr/>
        </p:nvSpPr>
        <p:spPr>
          <a:xfrm>
            <a:off x="745300" y="3576265"/>
            <a:ext cx="11051640" cy="1444619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dirty="0">
                <a:latin typeface="+mj-lt"/>
              </a:rPr>
              <a:t>基于多源知识的开源软件漏洞的补丁识别方法</a:t>
            </a:r>
            <a:endParaRPr lang="en-US" altLang="zh-CN" sz="2800" dirty="0">
              <a:latin typeface="+mj-lt"/>
            </a:endParaRPr>
          </a:p>
          <a:p>
            <a:pPr algn="ctr"/>
            <a:r>
              <a:rPr lang="en" altLang="zh-CN" sz="2800" dirty="0"/>
              <a:t>Finding Patches for Open Source Software Vulnerabilities from Multi-Source Knowledge </a:t>
            </a:r>
          </a:p>
          <a:p>
            <a:pPr algn="ctr"/>
            <a:endParaRPr lang="zh-CN" altLang="en-US" sz="3600" dirty="0">
              <a:latin typeface="+mj-lt"/>
            </a:endParaRPr>
          </a:p>
          <a:p>
            <a:pPr algn="ctr"/>
            <a:r>
              <a:rPr kumimoji="1" lang="en-US" altLang="zh-CN" sz="3600" dirty="0">
                <a:latin typeface="+mj-lt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sz="18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62A3B6-D09D-1347-BFD4-0AE0C8DAD523}"/>
              </a:ext>
            </a:extLst>
          </p:cNvPr>
          <p:cNvSpPr txBox="1"/>
          <p:nvPr/>
        </p:nvSpPr>
        <p:spPr>
          <a:xfrm>
            <a:off x="370753" y="1943009"/>
            <a:ext cx="5396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Open source software (OSS) is widely used. </a:t>
            </a:r>
            <a:r>
              <a:rPr lang="en" altLang="zh-CN" dirty="0">
                <a:solidFill>
                  <a:srgbClr val="FF0000"/>
                </a:solidFill>
              </a:rPr>
              <a:t>98% </a:t>
            </a:r>
            <a:r>
              <a:rPr lang="en" altLang="zh-CN" dirty="0"/>
              <a:t>of applications contain OSS [1]. </a:t>
            </a:r>
            <a:r>
              <a:rPr lang="en-US" altLang="zh-C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OSS suffers from vulnerabilities, which are detected at an increasing speed </a:t>
            </a:r>
            <a:r>
              <a:rPr lang="en" altLang="zh-CN" dirty="0"/>
              <a:t>[2]</a:t>
            </a:r>
            <a:r>
              <a:rPr lang="en-US" altLang="zh-CN" dirty="0"/>
              <a:t>.  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F54BFE8-4514-4A89-B643-A20C35949139}"/>
              </a:ext>
            </a:extLst>
          </p:cNvPr>
          <p:cNvSpPr txBox="1"/>
          <p:nvPr/>
        </p:nvSpPr>
        <p:spPr>
          <a:xfrm>
            <a:off x="6840534" y="2081508"/>
            <a:ext cx="460139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微软雅黑" panose="020B0503020204020204" pitchFamily="34" charset="-122"/>
              </a:rPr>
              <a:t>Security risks are introduced with OSS.</a:t>
            </a:r>
          </a:p>
          <a:p>
            <a:r>
              <a:rPr lang="en" altLang="zh-CN" dirty="0">
                <a:latin typeface="微软雅黑" panose="020B0503020204020204" pitchFamily="34" charset="-122"/>
              </a:rPr>
              <a:t>(</a:t>
            </a:r>
            <a:r>
              <a:rPr lang="en" altLang="zh-CN" dirty="0">
                <a:solidFill>
                  <a:srgbClr val="FF0000"/>
                </a:solidFill>
                <a:latin typeface="微软雅黑" panose="020B0503020204020204" pitchFamily="34" charset="-122"/>
              </a:rPr>
              <a:t>84%</a:t>
            </a:r>
            <a:r>
              <a:rPr lang="en" altLang="zh-CN" dirty="0">
                <a:latin typeface="微软雅黑" panose="020B0503020204020204" pitchFamily="34" charset="-122"/>
              </a:rPr>
              <a:t> of applications contain at least one OSS vulnerability </a:t>
            </a:r>
            <a:r>
              <a:rPr lang="en-US" altLang="zh-CN" dirty="0">
                <a:latin typeface="微软雅黑" panose="020B0503020204020204" pitchFamily="34" charset="-122"/>
              </a:rPr>
              <a:t>[1].</a:t>
            </a:r>
            <a:r>
              <a:rPr lang="en" altLang="zh-CN" dirty="0">
                <a:latin typeface="微软雅黑" panose="020B0503020204020204" pitchFamily="34" charset="-122"/>
              </a:rPr>
              <a:t>)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44186CC-63F2-4676-BCD9-D0BBC6BF40F7}"/>
              </a:ext>
            </a:extLst>
          </p:cNvPr>
          <p:cNvSpPr txBox="1"/>
          <p:nvPr/>
        </p:nvSpPr>
        <p:spPr>
          <a:xfrm>
            <a:off x="756725" y="6207805"/>
            <a:ext cx="81477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</a:rPr>
              <a:t>[1]</a:t>
            </a:r>
            <a:r>
              <a:rPr lang="en" altLang="zh-CN" sz="10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 </a:t>
            </a:r>
            <a:r>
              <a:rPr lang="en" altLang="zh-CN" sz="1000" dirty="0">
                <a:latin typeface="微软雅黑" panose="020B0503020204020204" pitchFamily="34" charset="-122"/>
              </a:rPr>
              <a:t>Synopsys, </a:t>
            </a:r>
            <a:r>
              <a:rPr lang="en-US" altLang="zh-CN" sz="1000" dirty="0">
                <a:latin typeface="微软雅黑" panose="020B0503020204020204" pitchFamily="34" charset="-122"/>
              </a:rPr>
              <a:t>https://www.synopsys.com/content/dam/synopsys/sig-assets/reports/rep-ossra-2021.pdf</a:t>
            </a:r>
          </a:p>
          <a:p>
            <a:r>
              <a:rPr lang="en-US" altLang="zh-CN" sz="1000" dirty="0">
                <a:latin typeface="微软雅黑" panose="020B0503020204020204" pitchFamily="34" charset="-122"/>
              </a:rPr>
              <a:t>[2] </a:t>
            </a:r>
            <a:r>
              <a:rPr lang="en" altLang="zh-CN" sz="1000" dirty="0" err="1">
                <a:latin typeface="微软雅黑" panose="020B0503020204020204" pitchFamily="34" charset="-122"/>
              </a:rPr>
              <a:t>Snyk</a:t>
            </a:r>
            <a:r>
              <a:rPr lang="en" altLang="zh-CN" sz="1000" dirty="0">
                <a:latin typeface="微软雅黑" panose="020B0503020204020204" pitchFamily="34" charset="-122"/>
              </a:rPr>
              <a:t>, https://</a:t>
            </a:r>
            <a:r>
              <a:rPr lang="en" altLang="zh-CN" sz="1000" dirty="0" err="1">
                <a:latin typeface="微软雅黑" panose="020B0503020204020204" pitchFamily="34" charset="-122"/>
              </a:rPr>
              <a:t>snyk.io</a:t>
            </a:r>
            <a:r>
              <a:rPr lang="en" altLang="zh-CN" sz="1000" dirty="0">
                <a:latin typeface="微软雅黑" panose="020B0503020204020204" pitchFamily="34" charset="-122"/>
              </a:rPr>
              <a:t>/wp- content/uploads/sooss_report_v2.pdf </a:t>
            </a:r>
          </a:p>
          <a:p>
            <a:r>
              <a:rPr lang="en" altLang="zh-CN" sz="1000" dirty="0">
                <a:latin typeface="微软雅黑" panose="020B0503020204020204" pitchFamily="34" charset="-122"/>
              </a:rPr>
              <a:t>[3] https://</a:t>
            </a:r>
            <a:r>
              <a:rPr lang="en" altLang="zh-CN" sz="1000" dirty="0" err="1">
                <a:latin typeface="微软雅黑" panose="020B0503020204020204" pitchFamily="34" charset="-122"/>
              </a:rPr>
              <a:t>heartbleed.com</a:t>
            </a:r>
            <a:r>
              <a:rPr lang="en" altLang="zh-CN" sz="1000" dirty="0">
                <a:latin typeface="微软雅黑" panose="020B0503020204020204" pitchFamily="34" charset="-122"/>
              </a:rPr>
              <a:t>/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E838823-B7F3-9175-A464-62C1C359B169}"/>
              </a:ext>
            </a:extLst>
          </p:cNvPr>
          <p:cNvSpPr txBox="1"/>
          <p:nvPr/>
        </p:nvSpPr>
        <p:spPr>
          <a:xfrm>
            <a:off x="5395455" y="2343119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cause</a:t>
            </a:r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9C7EA4E1-FFDA-7A63-16E3-8899D92721A0}"/>
              </a:ext>
            </a:extLst>
          </p:cNvPr>
          <p:cNvSpPr txBox="1">
            <a:spLocks/>
          </p:cNvSpPr>
          <p:nvPr/>
        </p:nvSpPr>
        <p:spPr>
          <a:xfrm>
            <a:off x="1961879" y="1225730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OSS security risks</a:t>
            </a:r>
            <a:endParaRPr kumimoji="1" lang="zh-CN" alt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28254DEF-2851-22A9-2AA1-975D5452792A}"/>
              </a:ext>
            </a:extLst>
          </p:cNvPr>
          <p:cNvCxnSpPr>
            <a:cxnSpLocks/>
          </p:cNvCxnSpPr>
          <p:nvPr/>
        </p:nvCxnSpPr>
        <p:spPr>
          <a:xfrm flipV="1">
            <a:off x="5542997" y="2722957"/>
            <a:ext cx="800100" cy="11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How the Heartbleed Vulnerability Shaped OpenSSL as We Know It | Mend">
            <a:extLst>
              <a:ext uri="{FF2B5EF4-FFF2-40B4-BE49-F238E27FC236}">
                <a16:creationId xmlns:a16="http://schemas.microsoft.com/office/drawing/2014/main" id="{AC9A9DB5-5B5F-C6B4-60D8-886233EEE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327" y="3714662"/>
            <a:ext cx="2978292" cy="148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1A42B67-0958-0526-B0F1-366657568895}"/>
              </a:ext>
            </a:extLst>
          </p:cNvPr>
          <p:cNvSpPr txBox="1"/>
          <p:nvPr/>
        </p:nvSpPr>
        <p:spPr>
          <a:xfrm>
            <a:off x="978058" y="5351136"/>
            <a:ext cx="5484197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" altLang="zh-CN" sz="1400" dirty="0">
                <a:latin typeface="微软雅黑" panose="020B0503020204020204" pitchFamily="34" charset="-122"/>
              </a:rPr>
              <a:t>The Heartbleed Bug (CVE-2014-0160) [3]</a:t>
            </a:r>
          </a:p>
          <a:p>
            <a:r>
              <a:rPr lang="en" altLang="zh-CN" sz="1400" dirty="0">
                <a:latin typeface="微软雅黑" panose="020B0503020204020204" pitchFamily="34" charset="-122"/>
              </a:rPr>
              <a:t>Stealing secret keys, passwords, communication etc.</a:t>
            </a:r>
          </a:p>
        </p:txBody>
      </p:sp>
      <p:pic>
        <p:nvPicPr>
          <p:cNvPr id="1028" name="Picture 4" descr="The Log4Shell vulnerability may have been exploited since August 2021">
            <a:extLst>
              <a:ext uri="{FF2B5EF4-FFF2-40B4-BE49-F238E27FC236}">
                <a16:creationId xmlns:a16="http://schemas.microsoft.com/office/drawing/2014/main" id="{DC1BF071-B2F7-5242-41C8-CF9E1C365C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3" t="21393" r="28237" b="18869"/>
          <a:stretch/>
        </p:blipFill>
        <p:spPr bwMode="auto">
          <a:xfrm>
            <a:off x="6256364" y="3532767"/>
            <a:ext cx="2302970" cy="174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FD98022-4560-07F5-1968-31877B6FB6E6}"/>
              </a:ext>
            </a:extLst>
          </p:cNvPr>
          <p:cNvSpPr txBox="1"/>
          <p:nvPr/>
        </p:nvSpPr>
        <p:spPr>
          <a:xfrm>
            <a:off x="6399132" y="5277699"/>
            <a:ext cx="5484197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" altLang="zh-CN" sz="1400" dirty="0">
                <a:latin typeface="微软雅黑" panose="020B0503020204020204" pitchFamily="34" charset="-122"/>
              </a:rPr>
              <a:t>CVE-2021-44228</a:t>
            </a:r>
          </a:p>
          <a:p>
            <a:r>
              <a:rPr lang="en" altLang="zh-CN" sz="1400" dirty="0">
                <a:latin typeface="微软雅黑" panose="020B0503020204020204" pitchFamily="34" charset="-122"/>
              </a:rPr>
              <a:t>Executing arbitrary code by controlling log parameters.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A50AA02-6364-14A5-4433-DAB8F940522A}"/>
              </a:ext>
            </a:extLst>
          </p:cNvPr>
          <p:cNvSpPr txBox="1"/>
          <p:nvPr/>
        </p:nvSpPr>
        <p:spPr>
          <a:xfrm>
            <a:off x="10037475" y="4103439"/>
            <a:ext cx="60439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" altLang="zh-CN" sz="3600" dirty="0">
                <a:latin typeface="微软雅黑" panose="020B0503020204020204" pitchFamily="34" charset="-122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93163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6" descr="WhiteSource - Open Source Security &amp; License Management">
            <a:extLst>
              <a:ext uri="{FF2B5EF4-FFF2-40B4-BE49-F238E27FC236}">
                <a16:creationId xmlns:a16="http://schemas.microsoft.com/office/drawing/2014/main" id="{4C3A27A9-0C47-4BE9-B2C8-A0E3D2923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7" b="15374"/>
          <a:stretch/>
        </p:blipFill>
        <p:spPr bwMode="auto">
          <a:xfrm>
            <a:off x="3155848" y="2800767"/>
            <a:ext cx="1254313" cy="79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WCERT/CC Taiwan Computer Emergency Response Team/Coordination  Center-TWCERT/CC Is Now a CVE Numbering Authority (CNA)">
            <a:extLst>
              <a:ext uri="{FF2B5EF4-FFF2-40B4-BE49-F238E27FC236}">
                <a16:creationId xmlns:a16="http://schemas.microsoft.com/office/drawing/2014/main" id="{F53E8A6C-D7E5-4017-8761-431C11DA8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95" r="6026" b="21129"/>
          <a:stretch/>
        </p:blipFill>
        <p:spPr bwMode="auto">
          <a:xfrm>
            <a:off x="744858" y="2867307"/>
            <a:ext cx="920216" cy="5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2">
            <a:extLst>
              <a:ext uri="{FF2B5EF4-FFF2-40B4-BE49-F238E27FC236}">
                <a16:creationId xmlns:a16="http://schemas.microsoft.com/office/drawing/2014/main" id="{D0E85B93-E7E4-46A6-86AE-A0A9BD4B4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2086" y="3002601"/>
            <a:ext cx="716582" cy="339347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sz="18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C4F382B-3D70-41FA-828B-B6B7C422FCFF}"/>
              </a:ext>
            </a:extLst>
          </p:cNvPr>
          <p:cNvSpPr txBox="1"/>
          <p:nvPr/>
        </p:nvSpPr>
        <p:spPr>
          <a:xfrm>
            <a:off x="328494" y="2125266"/>
            <a:ext cx="518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dirty="0"/>
              <a:t>Vulnerability databases </a:t>
            </a:r>
            <a:r>
              <a:rPr lang="en-US" altLang="zh-CN" dirty="0"/>
              <a:t> 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0241E76-8C25-447B-981C-B281BE31B42E}"/>
              </a:ext>
            </a:extLst>
          </p:cNvPr>
          <p:cNvSpPr txBox="1"/>
          <p:nvPr/>
        </p:nvSpPr>
        <p:spPr>
          <a:xfrm>
            <a:off x="6878718" y="2125266"/>
            <a:ext cx="437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Vulnerability analysis tasks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6DCC04B-5D39-404B-9587-8A085CC7CBB5}"/>
              </a:ext>
            </a:extLst>
          </p:cNvPr>
          <p:cNvSpPr txBox="1"/>
          <p:nvPr/>
        </p:nvSpPr>
        <p:spPr>
          <a:xfrm>
            <a:off x="4673071" y="3896550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…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3" name="Picture 12" descr="J on the Beach - Snyk">
            <a:extLst>
              <a:ext uri="{FF2B5EF4-FFF2-40B4-BE49-F238E27FC236}">
                <a16:creationId xmlns:a16="http://schemas.microsoft.com/office/drawing/2014/main" id="{45FCC5D5-9DBE-22F0-5FE8-07A73C60B4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r="25079"/>
          <a:stretch/>
        </p:blipFill>
        <p:spPr bwMode="auto">
          <a:xfrm>
            <a:off x="4531357" y="2800767"/>
            <a:ext cx="682442" cy="74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占位符 1">
            <a:extLst>
              <a:ext uri="{FF2B5EF4-FFF2-40B4-BE49-F238E27FC236}">
                <a16:creationId xmlns:a16="http://schemas.microsoft.com/office/drawing/2014/main" id="{9C7EA4E1-FFDA-7A63-16E3-8899D92721A0}"/>
              </a:ext>
            </a:extLst>
          </p:cNvPr>
          <p:cNvSpPr txBox="1">
            <a:spLocks/>
          </p:cNvSpPr>
          <p:nvPr/>
        </p:nvSpPr>
        <p:spPr>
          <a:xfrm>
            <a:off x="1961879" y="1225730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Mitigation</a:t>
            </a:r>
            <a:endParaRPr kumimoji="1" lang="zh-CN" alt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9B5A6-B5F6-7B28-35D8-8D9472A8E0F0}"/>
              </a:ext>
            </a:extLst>
          </p:cNvPr>
          <p:cNvSpPr txBox="1"/>
          <p:nvPr/>
        </p:nvSpPr>
        <p:spPr>
          <a:xfrm>
            <a:off x="5451720" y="2127121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enable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E4BA8275-62AE-460D-3ECE-2E9E1CA83F84}"/>
              </a:ext>
            </a:extLst>
          </p:cNvPr>
          <p:cNvCxnSpPr>
            <a:cxnSpLocks/>
          </p:cNvCxnSpPr>
          <p:nvPr/>
        </p:nvCxnSpPr>
        <p:spPr>
          <a:xfrm flipV="1">
            <a:off x="5599262" y="2506959"/>
            <a:ext cx="800100" cy="11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 descr="Veracode Research Reveals Software Supply Chain Security Shortfalls for  Public Sector | Business Wire">
            <a:extLst>
              <a:ext uri="{FF2B5EF4-FFF2-40B4-BE49-F238E27FC236}">
                <a16:creationId xmlns:a16="http://schemas.microsoft.com/office/drawing/2014/main" id="{9658077C-A948-B8A6-859C-2B537AF8F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848" y="3791851"/>
            <a:ext cx="1294978" cy="67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ase Study: Sonatype Ensures App Quality in Nexus Lifecycle - Applitools">
            <a:extLst>
              <a:ext uri="{FF2B5EF4-FFF2-40B4-BE49-F238E27FC236}">
                <a16:creationId xmlns:a16="http://schemas.microsoft.com/office/drawing/2014/main" id="{4811BAB7-BD50-FDA8-C9FA-D90E5A0014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5" b="15407"/>
          <a:stretch/>
        </p:blipFill>
        <p:spPr bwMode="auto">
          <a:xfrm>
            <a:off x="2040377" y="3674297"/>
            <a:ext cx="1060485" cy="73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BlackDuck - Crunchbase Company Profile &amp; Funding">
            <a:extLst>
              <a:ext uri="{FF2B5EF4-FFF2-40B4-BE49-F238E27FC236}">
                <a16:creationId xmlns:a16="http://schemas.microsoft.com/office/drawing/2014/main" id="{AB7F01BA-E432-3249-8F56-DE120A18A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90"/>
          <a:stretch/>
        </p:blipFill>
        <p:spPr bwMode="auto">
          <a:xfrm>
            <a:off x="744858" y="3674297"/>
            <a:ext cx="1060485" cy="73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C772AF0F-9791-BE04-D572-5894446E52CE}"/>
              </a:ext>
            </a:extLst>
          </p:cNvPr>
          <p:cNvSpPr txBox="1"/>
          <p:nvPr/>
        </p:nvSpPr>
        <p:spPr>
          <a:xfrm>
            <a:off x="6788300" y="2960966"/>
            <a:ext cx="437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software composition analysis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BBBA449-E496-B746-D4C4-2D26C30339D4}"/>
              </a:ext>
            </a:extLst>
          </p:cNvPr>
          <p:cNvSpPr txBox="1"/>
          <p:nvPr/>
        </p:nvSpPr>
        <p:spPr>
          <a:xfrm>
            <a:off x="6878718" y="3701437"/>
            <a:ext cx="437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patch generation and deployment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8E574D1-55F3-9CE5-5706-CDB491AF2B08}"/>
              </a:ext>
            </a:extLst>
          </p:cNvPr>
          <p:cNvSpPr txBox="1"/>
          <p:nvPr/>
        </p:nvSpPr>
        <p:spPr>
          <a:xfrm>
            <a:off x="363360" y="4790694"/>
            <a:ext cx="518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Description, vulnerable versions, patches …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9DA23842-2516-22F0-B6B6-795DF3585F9F}"/>
              </a:ext>
            </a:extLst>
          </p:cNvPr>
          <p:cNvSpPr/>
          <p:nvPr/>
        </p:nvSpPr>
        <p:spPr>
          <a:xfrm rot="5400000">
            <a:off x="2789086" y="493206"/>
            <a:ext cx="328898" cy="45911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069DBD1B-5AF0-041B-42F2-3F722FF6DBB8}"/>
              </a:ext>
            </a:extLst>
          </p:cNvPr>
          <p:cNvSpPr/>
          <p:nvPr/>
        </p:nvSpPr>
        <p:spPr>
          <a:xfrm rot="5400000">
            <a:off x="8813017" y="1032565"/>
            <a:ext cx="328898" cy="3449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35A9F19-512B-925F-4FDC-F3BCA5B415FC}"/>
              </a:ext>
            </a:extLst>
          </p:cNvPr>
          <p:cNvSpPr txBox="1"/>
          <p:nvPr/>
        </p:nvSpPr>
        <p:spPr>
          <a:xfrm>
            <a:off x="6788300" y="3348831"/>
            <a:ext cx="437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vulnerability detection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999867B-4324-2E7A-218C-DA63F0F22C3A}"/>
              </a:ext>
            </a:extLst>
          </p:cNvPr>
          <p:cNvSpPr txBox="1"/>
          <p:nvPr/>
        </p:nvSpPr>
        <p:spPr>
          <a:xfrm>
            <a:off x="6878718" y="4075401"/>
            <a:ext cx="437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patch presence testing …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69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0049" y="269119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Problem</a:t>
            </a:r>
            <a:endParaRPr kumimoji="1" lang="zh-CN" altLang="en-US" sz="1800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56AFEB69-593E-46F5-A659-9AD5B341A157}"/>
              </a:ext>
            </a:extLst>
          </p:cNvPr>
          <p:cNvSpPr txBox="1"/>
          <p:nvPr/>
        </p:nvSpPr>
        <p:spPr>
          <a:xfrm>
            <a:off x="760289" y="4258556"/>
            <a:ext cx="46516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Study the quality and characteristics of patches in industrial databases. </a:t>
            </a:r>
            <a:b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</a:b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Propose TRACER to automatically track patches.</a:t>
            </a:r>
          </a:p>
          <a:p>
            <a:pPr algn="ctr"/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32AF675-2893-4D20-AD4A-5B794A0605BD}"/>
              </a:ext>
            </a:extLst>
          </p:cNvPr>
          <p:cNvSpPr/>
          <p:nvPr/>
        </p:nvSpPr>
        <p:spPr>
          <a:xfrm>
            <a:off x="7241640" y="4629150"/>
            <a:ext cx="1683285" cy="381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箭头: 右 66">
            <a:extLst>
              <a:ext uri="{FF2B5EF4-FFF2-40B4-BE49-F238E27FC236}">
                <a16:creationId xmlns:a16="http://schemas.microsoft.com/office/drawing/2014/main" id="{66B4C601-680C-4651-92E5-4CD8A299B93F}"/>
              </a:ext>
            </a:extLst>
          </p:cNvPr>
          <p:cNvSpPr/>
          <p:nvPr/>
        </p:nvSpPr>
        <p:spPr>
          <a:xfrm>
            <a:off x="5239335" y="4667250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箭头: 右 67">
            <a:extLst>
              <a:ext uri="{FF2B5EF4-FFF2-40B4-BE49-F238E27FC236}">
                <a16:creationId xmlns:a16="http://schemas.microsoft.com/office/drawing/2014/main" id="{8813F667-FEBC-4993-A8B2-0BC38E76141E}"/>
              </a:ext>
            </a:extLst>
          </p:cNvPr>
          <p:cNvSpPr/>
          <p:nvPr/>
        </p:nvSpPr>
        <p:spPr>
          <a:xfrm>
            <a:off x="5239335" y="5473638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E46BC75-685A-B673-7677-CEC8FAAD8CDC}"/>
              </a:ext>
            </a:extLst>
          </p:cNvPr>
          <p:cNvSpPr txBox="1"/>
          <p:nvPr/>
        </p:nvSpPr>
        <p:spPr>
          <a:xfrm>
            <a:off x="3347028" y="1615518"/>
            <a:ext cx="72932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</a:rPr>
              <a:t>I</a:t>
            </a: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 is unclear what </a:t>
            </a:r>
            <a:r>
              <a:rPr lang="en-US" altLang="zh-CN" sz="1800" kern="12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the quality of patches </a:t>
            </a: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in vulnerability database is.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Existing patch tracking approaches are either </a:t>
            </a:r>
            <a:r>
              <a:rPr lang="en-US" altLang="zh-CN" sz="1800" kern="12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too expensive or too specific</a:t>
            </a: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 to apply to all OSS vulnerabilities.</a:t>
            </a:r>
            <a:endParaRPr lang="en-US" altLang="zh-CN" dirty="0"/>
          </a:p>
          <a:p>
            <a:pPr algn="ctr"/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14" name="Picture 6" descr="WhiteSource - Open Source Security &amp; License Management">
            <a:extLst>
              <a:ext uri="{FF2B5EF4-FFF2-40B4-BE49-F238E27FC236}">
                <a16:creationId xmlns:a16="http://schemas.microsoft.com/office/drawing/2014/main" id="{04381EB5-D1C9-8C8C-1CF1-82D29CF7E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7" b="15374"/>
          <a:stretch/>
        </p:blipFill>
        <p:spPr bwMode="auto">
          <a:xfrm>
            <a:off x="1026834" y="2271554"/>
            <a:ext cx="1072897" cy="68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WCERT/CC Taiwan Computer Emergency Response Team/Coordination  Center-TWCERT/CC Is Now a CVE Numbering Authority (CNA)">
            <a:extLst>
              <a:ext uri="{FF2B5EF4-FFF2-40B4-BE49-F238E27FC236}">
                <a16:creationId xmlns:a16="http://schemas.microsoft.com/office/drawing/2014/main" id="{D431C4BB-7D8F-B35D-DE42-67785FF9B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95" r="6026" b="21129"/>
          <a:stretch/>
        </p:blipFill>
        <p:spPr bwMode="auto">
          <a:xfrm>
            <a:off x="1239318" y="1858421"/>
            <a:ext cx="596793" cy="38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2">
            <a:extLst>
              <a:ext uri="{FF2B5EF4-FFF2-40B4-BE49-F238E27FC236}">
                <a16:creationId xmlns:a16="http://schemas.microsoft.com/office/drawing/2014/main" id="{5B84F5BB-880E-963E-A5D7-EA6F51D17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5875" y="1907012"/>
            <a:ext cx="568118" cy="26904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3691C4D-D598-2F1D-7243-C555F0338053}"/>
              </a:ext>
            </a:extLst>
          </p:cNvPr>
          <p:cNvSpPr txBox="1"/>
          <p:nvPr/>
        </p:nvSpPr>
        <p:spPr>
          <a:xfrm>
            <a:off x="1551759" y="2935714"/>
            <a:ext cx="78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……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AB0ACD0-3280-0742-B0EB-19CAC937E6D8}"/>
              </a:ext>
            </a:extLst>
          </p:cNvPr>
          <p:cNvSpPr txBox="1"/>
          <p:nvPr/>
        </p:nvSpPr>
        <p:spPr>
          <a:xfrm>
            <a:off x="2618130" y="1871365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08AFEC1-30C0-A102-3626-55948E98A784}"/>
              </a:ext>
            </a:extLst>
          </p:cNvPr>
          <p:cNvSpPr txBox="1"/>
          <p:nvPr/>
        </p:nvSpPr>
        <p:spPr>
          <a:xfrm>
            <a:off x="1745093" y="1891309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0" name="Picture 12" descr="J on the Beach - Snyk">
            <a:extLst>
              <a:ext uri="{FF2B5EF4-FFF2-40B4-BE49-F238E27FC236}">
                <a16:creationId xmlns:a16="http://schemas.microsoft.com/office/drawing/2014/main" id="{CDB06ED8-8D22-FFDC-9E00-1FA50C2B9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r="25079"/>
          <a:stretch/>
        </p:blipFill>
        <p:spPr bwMode="auto">
          <a:xfrm>
            <a:off x="2213084" y="2271554"/>
            <a:ext cx="624003" cy="67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3601D23-EF23-533D-754F-E35FA49E73AD}"/>
              </a:ext>
            </a:extLst>
          </p:cNvPr>
          <p:cNvSpPr txBox="1"/>
          <p:nvPr/>
        </p:nvSpPr>
        <p:spPr>
          <a:xfrm>
            <a:off x="2030449" y="2493498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文本占位符 1">
            <a:extLst>
              <a:ext uri="{FF2B5EF4-FFF2-40B4-BE49-F238E27FC236}">
                <a16:creationId xmlns:a16="http://schemas.microsoft.com/office/drawing/2014/main" id="{AAADFDAE-4B37-56D9-D079-906BC4F4FF88}"/>
              </a:ext>
            </a:extLst>
          </p:cNvPr>
          <p:cNvSpPr txBox="1">
            <a:spLocks/>
          </p:cNvSpPr>
          <p:nvPr/>
        </p:nvSpPr>
        <p:spPr>
          <a:xfrm>
            <a:off x="670852" y="3845824"/>
            <a:ext cx="2330518" cy="646330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 work</a:t>
            </a:r>
            <a:endParaRPr kumimoji="1" lang="zh-CN" alt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19AEF9-A2D6-D2DC-68AF-F151F3B2973E}"/>
              </a:ext>
            </a:extLst>
          </p:cNvPr>
          <p:cNvSpPr txBox="1"/>
          <p:nvPr/>
        </p:nvSpPr>
        <p:spPr>
          <a:xfrm>
            <a:off x="6779500" y="4258556"/>
            <a:ext cx="46516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Study the quality and characteristics of patches in industrial databases. </a:t>
            </a:r>
            <a:b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</a:b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Propose TRACER to automatically track patches.</a:t>
            </a:r>
          </a:p>
          <a:p>
            <a:pPr algn="ctr"/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文本占位符 1">
            <a:extLst>
              <a:ext uri="{FF2B5EF4-FFF2-40B4-BE49-F238E27FC236}">
                <a16:creationId xmlns:a16="http://schemas.microsoft.com/office/drawing/2014/main" id="{65B8D3CB-9D2D-B98B-27F0-05A7BFB5A646}"/>
              </a:ext>
            </a:extLst>
          </p:cNvPr>
          <p:cNvSpPr txBox="1">
            <a:spLocks/>
          </p:cNvSpPr>
          <p:nvPr/>
        </p:nvSpPr>
        <p:spPr>
          <a:xfrm>
            <a:off x="6690063" y="3845824"/>
            <a:ext cx="2330518" cy="646330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en-US" altLang="zh-CN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Challenges</a:t>
            </a:r>
            <a:endParaRPr kumimoji="1" lang="zh-CN" alt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518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6616251-CABF-49AC-BE08-FDB80728B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156" y="3905250"/>
            <a:ext cx="4531734" cy="2443284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0049" y="269119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Problem</a:t>
            </a:r>
            <a:endParaRPr kumimoji="1" lang="zh-CN" altLang="en-US" sz="1800" dirty="0"/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F720D020-281D-7B4C-BAD5-688D0F5A8014}"/>
              </a:ext>
            </a:extLst>
          </p:cNvPr>
          <p:cNvSpPr txBox="1">
            <a:spLocks/>
          </p:cNvSpPr>
          <p:nvPr/>
        </p:nvSpPr>
        <p:spPr>
          <a:xfrm>
            <a:off x="4663115" y="3485514"/>
            <a:ext cx="2330518" cy="646330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本文研究内容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56AFEB69-593E-46F5-A659-9AD5B341A157}"/>
              </a:ext>
            </a:extLst>
          </p:cNvPr>
          <p:cNvSpPr txBox="1"/>
          <p:nvPr/>
        </p:nvSpPr>
        <p:spPr>
          <a:xfrm>
            <a:off x="6477000" y="4256202"/>
            <a:ext cx="46516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latin typeface="LinLibertineT"/>
              </a:rPr>
              <a:t>S</a:t>
            </a:r>
            <a:r>
              <a:rPr lang="en" altLang="zh-CN" sz="1800" dirty="0">
                <a:effectLst/>
                <a:latin typeface="LinLibertineT"/>
              </a:rPr>
              <a:t>tudy the quality and characteristics of patches in industrial databases. </a:t>
            </a:r>
            <a:b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</a:b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Propose TRACER to automatically track patches.</a:t>
            </a:r>
          </a:p>
          <a:p>
            <a:pPr algn="ctr"/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32AF675-2893-4D20-AD4A-5B794A0605BD}"/>
              </a:ext>
            </a:extLst>
          </p:cNvPr>
          <p:cNvSpPr/>
          <p:nvPr/>
        </p:nvSpPr>
        <p:spPr>
          <a:xfrm>
            <a:off x="7241640" y="4629150"/>
            <a:ext cx="1683285" cy="381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7E6B0B0-867D-4B53-8321-68C7DF073A35}"/>
              </a:ext>
            </a:extLst>
          </p:cNvPr>
          <p:cNvSpPr/>
          <p:nvPr/>
        </p:nvSpPr>
        <p:spPr>
          <a:xfrm>
            <a:off x="3402263" y="4541955"/>
            <a:ext cx="1683285" cy="378985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箭头: 右 66">
            <a:extLst>
              <a:ext uri="{FF2B5EF4-FFF2-40B4-BE49-F238E27FC236}">
                <a16:creationId xmlns:a16="http://schemas.microsoft.com/office/drawing/2014/main" id="{66B4C601-680C-4651-92E5-4CD8A299B93F}"/>
              </a:ext>
            </a:extLst>
          </p:cNvPr>
          <p:cNvSpPr/>
          <p:nvPr/>
        </p:nvSpPr>
        <p:spPr>
          <a:xfrm>
            <a:off x="5239335" y="4667250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箭头: 右 67">
            <a:extLst>
              <a:ext uri="{FF2B5EF4-FFF2-40B4-BE49-F238E27FC236}">
                <a16:creationId xmlns:a16="http://schemas.microsoft.com/office/drawing/2014/main" id="{8813F667-FEBC-4993-A8B2-0BC38E76141E}"/>
              </a:ext>
            </a:extLst>
          </p:cNvPr>
          <p:cNvSpPr/>
          <p:nvPr/>
        </p:nvSpPr>
        <p:spPr>
          <a:xfrm>
            <a:off x="5241390" y="5211648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8F6FDE09-A9AF-4685-9617-FE8359E00D0E}"/>
              </a:ext>
            </a:extLst>
          </p:cNvPr>
          <p:cNvSpPr/>
          <p:nvPr/>
        </p:nvSpPr>
        <p:spPr>
          <a:xfrm>
            <a:off x="3402262" y="4976062"/>
            <a:ext cx="1683285" cy="629235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E46BC75-685A-B673-7677-CEC8FAAD8CDC}"/>
              </a:ext>
            </a:extLst>
          </p:cNvPr>
          <p:cNvSpPr txBox="1"/>
          <p:nvPr/>
        </p:nvSpPr>
        <p:spPr>
          <a:xfrm>
            <a:off x="3347028" y="1615518"/>
            <a:ext cx="72932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</a:rPr>
              <a:t>I</a:t>
            </a: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t is unclear what the quality of patches in vulnerability database is.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sz="180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Existing patch tracking approaches are either too expensive or too specific to apply to all OSS vulnerabilities.</a:t>
            </a:r>
            <a:endParaRPr lang="en-US" altLang="zh-CN" dirty="0"/>
          </a:p>
          <a:p>
            <a:pPr algn="ctr"/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14" name="Picture 6" descr="WhiteSource - Open Source Security &amp; License Management">
            <a:extLst>
              <a:ext uri="{FF2B5EF4-FFF2-40B4-BE49-F238E27FC236}">
                <a16:creationId xmlns:a16="http://schemas.microsoft.com/office/drawing/2014/main" id="{04381EB5-D1C9-8C8C-1CF1-82D29CF7E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7" b="15374"/>
          <a:stretch/>
        </p:blipFill>
        <p:spPr bwMode="auto">
          <a:xfrm>
            <a:off x="1026834" y="2271554"/>
            <a:ext cx="1072897" cy="68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WCERT/CC Taiwan Computer Emergency Response Team/Coordination  Center-TWCERT/CC Is Now a CVE Numbering Authority (CNA)">
            <a:extLst>
              <a:ext uri="{FF2B5EF4-FFF2-40B4-BE49-F238E27FC236}">
                <a16:creationId xmlns:a16="http://schemas.microsoft.com/office/drawing/2014/main" id="{D431C4BB-7D8F-B35D-DE42-67785FF9B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95" r="6026" b="21129"/>
          <a:stretch/>
        </p:blipFill>
        <p:spPr bwMode="auto">
          <a:xfrm>
            <a:off x="1239318" y="1858421"/>
            <a:ext cx="596793" cy="38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2">
            <a:extLst>
              <a:ext uri="{FF2B5EF4-FFF2-40B4-BE49-F238E27FC236}">
                <a16:creationId xmlns:a16="http://schemas.microsoft.com/office/drawing/2014/main" id="{5B84F5BB-880E-963E-A5D7-EA6F51D178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5875" y="1907012"/>
            <a:ext cx="568118" cy="26904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3691C4D-D598-2F1D-7243-C555F0338053}"/>
              </a:ext>
            </a:extLst>
          </p:cNvPr>
          <p:cNvSpPr txBox="1"/>
          <p:nvPr/>
        </p:nvSpPr>
        <p:spPr>
          <a:xfrm>
            <a:off x="1551759" y="2935714"/>
            <a:ext cx="78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……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AB0ACD0-3280-0742-B0EB-19CAC937E6D8}"/>
              </a:ext>
            </a:extLst>
          </p:cNvPr>
          <p:cNvSpPr txBox="1"/>
          <p:nvPr/>
        </p:nvSpPr>
        <p:spPr>
          <a:xfrm>
            <a:off x="2618130" y="1871365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08AFEC1-30C0-A102-3626-55948E98A784}"/>
              </a:ext>
            </a:extLst>
          </p:cNvPr>
          <p:cNvSpPr txBox="1"/>
          <p:nvPr/>
        </p:nvSpPr>
        <p:spPr>
          <a:xfrm>
            <a:off x="1745093" y="1891309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0" name="Picture 12" descr="J on the Beach - Snyk">
            <a:extLst>
              <a:ext uri="{FF2B5EF4-FFF2-40B4-BE49-F238E27FC236}">
                <a16:creationId xmlns:a16="http://schemas.microsoft.com/office/drawing/2014/main" id="{CDB06ED8-8D22-FFDC-9E00-1FA50C2B9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r="25079"/>
          <a:stretch/>
        </p:blipFill>
        <p:spPr bwMode="auto">
          <a:xfrm>
            <a:off x="2213084" y="2271554"/>
            <a:ext cx="624003" cy="67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3601D23-EF23-533D-754F-E35FA49E73AD}"/>
              </a:ext>
            </a:extLst>
          </p:cNvPr>
          <p:cNvSpPr txBox="1"/>
          <p:nvPr/>
        </p:nvSpPr>
        <p:spPr>
          <a:xfrm>
            <a:off x="2030449" y="2493498"/>
            <a:ext cx="46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、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070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>
          <a:xfrm>
            <a:off x="3537741" y="2242484"/>
            <a:ext cx="5116518" cy="2373032"/>
          </a:xfrm>
        </p:spPr>
        <p:txBody>
          <a:bodyPr/>
          <a:lstStyle/>
          <a:p>
            <a:r>
              <a:rPr kumimoji="1" lang="zh-CN" altLang="en-US" sz="4800" dirty="0">
                <a:latin typeface="+mj-lt"/>
                <a:cs typeface="Times New Roman" panose="02020603050405020304" pitchFamily="18" charset="0"/>
              </a:rPr>
              <a:t>开源软件漏洞补丁的经验研究 </a:t>
            </a:r>
          </a:p>
          <a:p>
            <a:endParaRPr kumimoji="1" lang="zh-CN" altLang="en-US" sz="48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84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左大括号 5">
            <a:extLst>
              <a:ext uri="{FF2B5EF4-FFF2-40B4-BE49-F238E27FC236}">
                <a16:creationId xmlns:a16="http://schemas.microsoft.com/office/drawing/2014/main" id="{8D425633-C688-41EB-A0FA-96A3D6EAD159}"/>
              </a:ext>
            </a:extLst>
          </p:cNvPr>
          <p:cNvSpPr/>
          <p:nvPr/>
        </p:nvSpPr>
        <p:spPr>
          <a:xfrm rot="16200000">
            <a:off x="8101013" y="538618"/>
            <a:ext cx="328898" cy="55552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B67DADA-ACB5-4E2C-A575-E824753EF11E}"/>
              </a:ext>
            </a:extLst>
          </p:cNvPr>
          <p:cNvGrpSpPr/>
          <p:nvPr/>
        </p:nvGrpSpPr>
        <p:grpSpPr>
          <a:xfrm>
            <a:off x="7438052" y="3560547"/>
            <a:ext cx="898560" cy="553197"/>
            <a:chOff x="5454615" y="4569426"/>
            <a:chExt cx="1176935" cy="66105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47FF704-A6F6-4DB7-9877-63B408AEA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615" y="4569426"/>
              <a:ext cx="563037" cy="56303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C3610DB9-E06B-4246-93BE-4848B7EE8756}"/>
                    </a:ext>
                  </a:extLst>
                </p:cNvPr>
                <p:cNvSpPr txBox="1"/>
                <p:nvPr/>
              </p:nvSpPr>
              <p:spPr>
                <a:xfrm>
                  <a:off x="5717150" y="4862698"/>
                  <a:ext cx="914400" cy="3677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𝐷𝐵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oMath>
                    </m:oMathPara>
                  </a14:m>
                  <a:endParaRPr lang="zh-CN" altLang="en-US" sz="1400" dirty="0"/>
                </a:p>
              </p:txBody>
            </p:sp>
          </mc:Choice>
          <mc:Fallback xmlns="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C3610DB9-E06B-4246-93BE-4848B7EE87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17150" y="4862698"/>
                  <a:ext cx="914400" cy="367787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EEC795C-5EB4-46C4-9D59-D92E1ECFD5BF}"/>
              </a:ext>
            </a:extLst>
          </p:cNvPr>
          <p:cNvGrpSpPr/>
          <p:nvPr/>
        </p:nvGrpSpPr>
        <p:grpSpPr>
          <a:xfrm>
            <a:off x="8453932" y="3561337"/>
            <a:ext cx="898560" cy="553197"/>
            <a:chOff x="5454615" y="4569426"/>
            <a:chExt cx="1176935" cy="661059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DBAC23C0-D866-47F8-8821-445C1C5B7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615" y="4569426"/>
              <a:ext cx="563037" cy="56303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2BB02E5D-C4D0-4179-AB40-96BA1D4855EC}"/>
                    </a:ext>
                  </a:extLst>
                </p:cNvPr>
                <p:cNvSpPr txBox="1"/>
                <p:nvPr/>
              </p:nvSpPr>
              <p:spPr>
                <a:xfrm>
                  <a:off x="5717150" y="4862698"/>
                  <a:ext cx="914400" cy="3677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𝐷𝐵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oMath>
                    </m:oMathPara>
                  </a14:m>
                  <a:endParaRPr lang="zh-CN" altLang="en-US" sz="1400" dirty="0"/>
                </a:p>
              </p:txBody>
            </p:sp>
          </mc:Choice>
          <mc:Fallback xmlns="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2BB02E5D-C4D0-4179-AB40-96BA1D4855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17150" y="4862698"/>
                  <a:ext cx="914400" cy="36778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039DF15A-4629-4402-8C84-DC6E0392FD27}"/>
              </a:ext>
            </a:extLst>
          </p:cNvPr>
          <p:cNvSpPr txBox="1"/>
          <p:nvPr/>
        </p:nvSpPr>
        <p:spPr>
          <a:xfrm>
            <a:off x="8055611" y="3508496"/>
            <a:ext cx="41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D5B6613-6242-4B45-AFDF-60272CFAA5A6}"/>
              </a:ext>
            </a:extLst>
          </p:cNvPr>
          <p:cNvSpPr txBox="1"/>
          <p:nvPr/>
        </p:nvSpPr>
        <p:spPr>
          <a:xfrm>
            <a:off x="6800730" y="3513018"/>
            <a:ext cx="41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=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51CF809-E004-43E2-847C-FC5058BE24FE}"/>
              </a:ext>
            </a:extLst>
          </p:cNvPr>
          <p:cNvSpPr txBox="1"/>
          <p:nvPr/>
        </p:nvSpPr>
        <p:spPr>
          <a:xfrm>
            <a:off x="5295854" y="3621301"/>
            <a:ext cx="137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</a:rPr>
              <a:t>10070 Vul.</a:t>
            </a:r>
            <a:endParaRPr lang="zh-CN" altLang="en-US" dirty="0">
              <a:latin typeface="微软雅黑" panose="020B0503020204020204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9DA89E1-716C-412A-A79D-C1B55B12BB9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760689" y="4897598"/>
            <a:ext cx="552097" cy="552097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8C535AF-FBA0-4846-A13F-510E44A87948}"/>
              </a:ext>
            </a:extLst>
          </p:cNvPr>
          <p:cNvGrpSpPr/>
          <p:nvPr/>
        </p:nvGrpSpPr>
        <p:grpSpPr>
          <a:xfrm>
            <a:off x="5559390" y="2393137"/>
            <a:ext cx="5483716" cy="823581"/>
            <a:chOff x="5349840" y="3117997"/>
            <a:chExt cx="5483716" cy="823581"/>
          </a:xfrm>
        </p:grpSpPr>
        <p:pic>
          <p:nvPicPr>
            <p:cNvPr id="1032" name="Picture 8" descr="Veracode Research Reveals Software Supply Chain Security Shortfalls for  Public Sector | Business Wire">
              <a:extLst>
                <a:ext uri="{FF2B5EF4-FFF2-40B4-BE49-F238E27FC236}">
                  <a16:creationId xmlns:a16="http://schemas.microsoft.com/office/drawing/2014/main" id="{F1A983E5-E372-490E-8B7F-76DD12671D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20162" y="3162766"/>
              <a:ext cx="1294978" cy="6766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WhiteSource - Open Source Security &amp; License Management">
              <a:extLst>
                <a:ext uri="{FF2B5EF4-FFF2-40B4-BE49-F238E27FC236}">
                  <a16:creationId xmlns:a16="http://schemas.microsoft.com/office/drawing/2014/main" id="{4C3A27A9-0C47-4BE9-B2C8-A0E3D29238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167" b="15374"/>
            <a:stretch/>
          </p:blipFill>
          <p:spPr bwMode="auto">
            <a:xfrm>
              <a:off x="7501235" y="3143716"/>
              <a:ext cx="1257300" cy="797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ase Study: Sonatype Ensures App Quality in Nexus Lifecycle - Applitools">
              <a:extLst>
                <a:ext uri="{FF2B5EF4-FFF2-40B4-BE49-F238E27FC236}">
                  <a16:creationId xmlns:a16="http://schemas.microsoft.com/office/drawing/2014/main" id="{73F19BB0-9E6C-4B58-92FF-13819AFBE4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05" b="15407"/>
            <a:stretch/>
          </p:blipFill>
          <p:spPr bwMode="auto">
            <a:xfrm>
              <a:off x="6490563" y="3143716"/>
              <a:ext cx="1060485" cy="732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BlackDuck - Crunchbase Company Profile &amp; Funding">
              <a:extLst>
                <a:ext uri="{FF2B5EF4-FFF2-40B4-BE49-F238E27FC236}">
                  <a16:creationId xmlns:a16="http://schemas.microsoft.com/office/drawing/2014/main" id="{C315F005-5420-451B-8FB4-6E85F5DA62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190"/>
            <a:stretch/>
          </p:blipFill>
          <p:spPr bwMode="auto">
            <a:xfrm>
              <a:off x="5349840" y="3162766"/>
              <a:ext cx="1060485" cy="732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J on the Beach - Snyk">
              <a:extLst>
                <a:ext uri="{FF2B5EF4-FFF2-40B4-BE49-F238E27FC236}">
                  <a16:creationId xmlns:a16="http://schemas.microsoft.com/office/drawing/2014/main" id="{279AB3FC-559A-49DB-8018-69261F4930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18" r="25079"/>
            <a:stretch/>
          </p:blipFill>
          <p:spPr bwMode="auto">
            <a:xfrm>
              <a:off x="10100417" y="3117997"/>
              <a:ext cx="733139" cy="7978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开源软件漏洞补丁的经验研究 </a:t>
            </a:r>
            <a:r>
              <a:rPr kumimoji="1" lang="en-US" altLang="zh-CN" dirty="0">
                <a:cs typeface="Times New Roman" panose="02020603050405020304" pitchFamily="18" charset="0"/>
              </a:rPr>
              <a:t>&gt; 2.1 </a:t>
            </a:r>
            <a:r>
              <a:rPr kumimoji="1" lang="zh-CN" altLang="en-US" dirty="0">
                <a:cs typeface="Times New Roman" panose="02020603050405020304" pitchFamily="18" charset="0"/>
              </a:rPr>
              <a:t>研究设计及数据准备</a:t>
            </a:r>
            <a:r>
              <a:rPr kumimoji="1" lang="zh-CN" altLang="en-US" sz="1800" dirty="0"/>
              <a:t> </a:t>
            </a:r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研究目的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21932C3-5B1F-2E86-A4E2-943864F9D9BB}"/>
              </a:ext>
            </a:extLst>
          </p:cNvPr>
          <p:cNvGrpSpPr/>
          <p:nvPr/>
        </p:nvGrpSpPr>
        <p:grpSpPr>
          <a:xfrm>
            <a:off x="480551" y="2503319"/>
            <a:ext cx="2842342" cy="3119977"/>
            <a:chOff x="480551" y="2503319"/>
            <a:chExt cx="2842342" cy="3119977"/>
          </a:xfrm>
        </p:grpSpPr>
        <p:sp>
          <p:nvSpPr>
            <p:cNvPr id="11" name="文本占位符 1">
              <a:extLst>
                <a:ext uri="{FF2B5EF4-FFF2-40B4-BE49-F238E27FC236}">
                  <a16:creationId xmlns:a16="http://schemas.microsoft.com/office/drawing/2014/main" id="{E0F36F36-40E3-E246-AA6B-993B1AFF61C2}"/>
                </a:ext>
              </a:extLst>
            </p:cNvPr>
            <p:cNvSpPr txBox="1">
              <a:spLocks/>
            </p:cNvSpPr>
            <p:nvPr/>
          </p:nvSpPr>
          <p:spPr>
            <a:xfrm>
              <a:off x="480551" y="2503319"/>
              <a:ext cx="1820088" cy="432234"/>
            </a:xfrm>
            <a:prstGeom prst="rect">
              <a:avLst/>
            </a:prstGeom>
            <a:ln w="12700" cmpd="sng">
              <a:noFill/>
            </a:ln>
          </p:spPr>
          <p:txBody>
            <a:bodyPr vert="horz"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b="1" kern="120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Microsoft YaHei UI" panose="020B0503020204020204" pitchFamily="34" charset="-122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77"/>
              <a:r>
                <a:rPr kumimoji="1" lang="zh-CN" altLang="en-US" sz="18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研究问题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EA32C62-B30F-E64D-8BDE-43ED374772AD}"/>
                </a:ext>
              </a:extLst>
            </p:cNvPr>
            <p:cNvSpPr txBox="1"/>
            <p:nvPr/>
          </p:nvSpPr>
          <p:spPr>
            <a:xfrm>
              <a:off x="598252" y="3037973"/>
              <a:ext cx="2724641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altLang="zh-CN" dirty="0">
                  <a:latin typeface="微软雅黑" panose="020B0503020204020204" pitchFamily="34" charset="-122"/>
                </a:rPr>
                <a:t>RQ1</a:t>
              </a:r>
              <a:r>
                <a:rPr lang="zh-CN" altLang="en-US" dirty="0">
                  <a:latin typeface="微软雅黑" panose="020B0503020204020204" pitchFamily="34" charset="-122"/>
                </a:rPr>
                <a:t> 补丁覆盖率分析</a:t>
              </a:r>
              <a:br>
                <a:rPr lang="en-US" altLang="zh-CN" dirty="0">
                  <a:latin typeface="微软雅黑" panose="020B0503020204020204" pitchFamily="34" charset="-122"/>
                </a:rPr>
              </a:br>
              <a:r>
                <a:rPr lang="zh-CN" altLang="en-US" dirty="0">
                  <a:latin typeface="微软雅黑" panose="020B0503020204020204" pitchFamily="34" charset="-122"/>
                </a:rPr>
                <a:t> </a:t>
              </a:r>
              <a:endParaRPr lang="en-US" altLang="zh-CN" dirty="0">
                <a:latin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altLang="zh-CN" dirty="0">
                  <a:latin typeface="微软雅黑" panose="020B0503020204020204" pitchFamily="34" charset="-122"/>
                </a:rPr>
                <a:t>RQ2</a:t>
              </a:r>
              <a:r>
                <a:rPr lang="zh-CN" altLang="en-US" dirty="0">
                  <a:latin typeface="微软雅黑" panose="020B0503020204020204" pitchFamily="34" charset="-122"/>
                </a:rPr>
                <a:t> 补丁一致性分析</a:t>
              </a:r>
              <a:br>
                <a:rPr lang="en-US" altLang="zh-CN" dirty="0">
                  <a:latin typeface="微软雅黑" panose="020B0503020204020204" pitchFamily="34" charset="-122"/>
                </a:rPr>
              </a:br>
              <a:endParaRPr lang="en-US" altLang="zh-CN" dirty="0">
                <a:latin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altLang="zh-CN" dirty="0">
                  <a:latin typeface="微软雅黑" panose="020B0503020204020204" pitchFamily="34" charset="-122"/>
                </a:rPr>
                <a:t>RQ3</a:t>
              </a:r>
              <a:r>
                <a:rPr lang="zh-CN" altLang="en-US" dirty="0">
                  <a:latin typeface="微软雅黑" panose="020B0503020204020204" pitchFamily="34" charset="-122"/>
                </a:rPr>
                <a:t> 补丁类型分析</a:t>
              </a:r>
              <a:br>
                <a:rPr lang="en-US" altLang="zh-CN" dirty="0">
                  <a:latin typeface="微软雅黑" panose="020B0503020204020204" pitchFamily="34" charset="-122"/>
                </a:rPr>
              </a:br>
              <a:endParaRPr lang="en-US" altLang="zh-CN" dirty="0">
                <a:latin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altLang="zh-CN" dirty="0">
                  <a:latin typeface="微软雅黑" panose="020B0503020204020204" pitchFamily="34" charset="-122"/>
                </a:rPr>
                <a:t>RQ4</a:t>
              </a:r>
              <a:r>
                <a:rPr lang="zh-CN" altLang="en-US" dirty="0">
                  <a:latin typeface="微软雅黑" panose="020B0503020204020204" pitchFamily="34" charset="-122"/>
                </a:rPr>
                <a:t> 补丁映射分析</a:t>
              </a:r>
              <a:br>
                <a:rPr lang="en-US" altLang="zh-CN" dirty="0">
                  <a:latin typeface="微软雅黑" panose="020B0503020204020204" pitchFamily="34" charset="-122"/>
                </a:rPr>
              </a:br>
              <a:endParaRPr lang="en-US" altLang="zh-CN" dirty="0">
                <a:latin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" altLang="zh-CN" dirty="0">
                  <a:latin typeface="微软雅黑" panose="020B0503020204020204" pitchFamily="34" charset="-122"/>
                </a:rPr>
                <a:t>RQ5</a:t>
              </a:r>
              <a:r>
                <a:rPr lang="zh-CN" altLang="en-US" dirty="0">
                  <a:latin typeface="微软雅黑" panose="020B0503020204020204" pitchFamily="34" charset="-122"/>
                </a:rPr>
                <a:t> 补丁准确性分析</a:t>
              </a:r>
              <a:endParaRPr lang="zh-CN" altLang="en-US" dirty="0"/>
            </a:p>
          </p:txBody>
        </p:sp>
      </p:grp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F720D020-281D-7B4C-BAD5-688D0F5A8014}"/>
              </a:ext>
            </a:extLst>
          </p:cNvPr>
          <p:cNvSpPr txBox="1">
            <a:spLocks/>
          </p:cNvSpPr>
          <p:nvPr/>
        </p:nvSpPr>
        <p:spPr>
          <a:xfrm>
            <a:off x="7432353" y="1867548"/>
            <a:ext cx="1602929" cy="524888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数据准备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64E589F-5FF4-4647-BE96-62F32A0F306D}"/>
              </a:ext>
            </a:extLst>
          </p:cNvPr>
          <p:cNvSpPr txBox="1"/>
          <p:nvPr/>
        </p:nvSpPr>
        <p:spPr>
          <a:xfrm>
            <a:off x="-158337" y="1635320"/>
            <a:ext cx="650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探究商业漏洞库中漏洞补丁的质量和特征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F7D96F6-0065-4A55-83DE-AB397EB5E62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714813" y="4342170"/>
            <a:ext cx="506543" cy="506543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AFF75BD9-AFED-4FFC-FEFD-44030AAE238A}"/>
              </a:ext>
            </a:extLst>
          </p:cNvPr>
          <p:cNvGrpSpPr/>
          <p:nvPr/>
        </p:nvGrpSpPr>
        <p:grpSpPr>
          <a:xfrm>
            <a:off x="7386741" y="3982885"/>
            <a:ext cx="1807291" cy="865828"/>
            <a:chOff x="7386741" y="3982885"/>
            <a:chExt cx="1807291" cy="865828"/>
          </a:xfrm>
        </p:grpSpPr>
        <p:sp>
          <p:nvSpPr>
            <p:cNvPr id="29" name="左大括号 28">
              <a:extLst>
                <a:ext uri="{FF2B5EF4-FFF2-40B4-BE49-F238E27FC236}">
                  <a16:creationId xmlns:a16="http://schemas.microsoft.com/office/drawing/2014/main" id="{40CF0CFB-470B-4C4B-98FB-FC5DEA567086}"/>
                </a:ext>
              </a:extLst>
            </p:cNvPr>
            <p:cNvSpPr/>
            <p:nvPr/>
          </p:nvSpPr>
          <p:spPr>
            <a:xfrm rot="16200000">
              <a:off x="8128945" y="3240681"/>
              <a:ext cx="322883" cy="180729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箭头: 右 32">
              <a:extLst>
                <a:ext uri="{FF2B5EF4-FFF2-40B4-BE49-F238E27FC236}">
                  <a16:creationId xmlns:a16="http://schemas.microsoft.com/office/drawing/2014/main" id="{13DF0F8B-8C08-4AB6-8071-4BC894E9C65C}"/>
                </a:ext>
              </a:extLst>
            </p:cNvPr>
            <p:cNvSpPr/>
            <p:nvPr/>
          </p:nvSpPr>
          <p:spPr>
            <a:xfrm rot="5400000">
              <a:off x="8093133" y="4526987"/>
              <a:ext cx="443074" cy="200377"/>
            </a:xfrm>
            <a:prstGeom prst="rightArrow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CA99EDCC-258E-4EFE-9E6D-53B505A7F72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259747" y="3966548"/>
            <a:ext cx="1065682" cy="106568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52A2E37E-29E4-4253-990B-FCEBCD0C35F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261987" y="4909098"/>
            <a:ext cx="552097" cy="55209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018D77A1-69EA-4B7A-A6EF-4C450DEB4595}"/>
              </a:ext>
            </a:extLst>
          </p:cNvPr>
          <p:cNvSpPr txBox="1"/>
          <p:nvPr/>
        </p:nvSpPr>
        <p:spPr>
          <a:xfrm>
            <a:off x="6808113" y="4808059"/>
            <a:ext cx="41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=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CD5C8E6-0601-47BE-838B-CE4C84C49285}"/>
              </a:ext>
            </a:extLst>
          </p:cNvPr>
          <p:cNvSpPr txBox="1"/>
          <p:nvPr/>
        </p:nvSpPr>
        <p:spPr>
          <a:xfrm>
            <a:off x="5404343" y="4909098"/>
            <a:ext cx="1592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</a:rPr>
              <a:t>1295 Vul. 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6410114-DD11-4661-BC87-C4B0ED7F319B}"/>
              </a:ext>
            </a:extLst>
          </p:cNvPr>
          <p:cNvSpPr txBox="1"/>
          <p:nvPr/>
        </p:nvSpPr>
        <p:spPr>
          <a:xfrm>
            <a:off x="7538887" y="5417091"/>
            <a:ext cx="1751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</a:rPr>
              <a:t>Vul. with patches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E90E319F-7075-47DA-8657-B631EB6925F8}"/>
              </a:ext>
            </a:extLst>
          </p:cNvPr>
          <p:cNvSpPr/>
          <p:nvPr/>
        </p:nvSpPr>
        <p:spPr>
          <a:xfrm rot="10800000">
            <a:off x="5124828" y="3591218"/>
            <a:ext cx="1683285" cy="378985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箭头: 右 44">
            <a:extLst>
              <a:ext uri="{FF2B5EF4-FFF2-40B4-BE49-F238E27FC236}">
                <a16:creationId xmlns:a16="http://schemas.microsoft.com/office/drawing/2014/main" id="{1C0763C6-FF67-4EE7-B943-31A05B12B960}"/>
              </a:ext>
            </a:extLst>
          </p:cNvPr>
          <p:cNvSpPr/>
          <p:nvPr/>
        </p:nvSpPr>
        <p:spPr>
          <a:xfrm rot="10800000">
            <a:off x="3723965" y="3693906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F3C2E582-25FB-4558-AA43-CE93FAFC081F}"/>
              </a:ext>
            </a:extLst>
          </p:cNvPr>
          <p:cNvSpPr/>
          <p:nvPr/>
        </p:nvSpPr>
        <p:spPr>
          <a:xfrm rot="10800000">
            <a:off x="3762921" y="4993469"/>
            <a:ext cx="1237665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F635D9A1-32C6-4450-B7E1-E703C65BC6B3}"/>
              </a:ext>
            </a:extLst>
          </p:cNvPr>
          <p:cNvSpPr/>
          <p:nvPr/>
        </p:nvSpPr>
        <p:spPr>
          <a:xfrm rot="10800000">
            <a:off x="5142115" y="4907416"/>
            <a:ext cx="1683285" cy="378985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650F2A03-86A3-48BB-932D-19324D8EA8F5}"/>
              </a:ext>
            </a:extLst>
          </p:cNvPr>
          <p:cNvSpPr/>
          <p:nvPr/>
        </p:nvSpPr>
        <p:spPr>
          <a:xfrm rot="10800000">
            <a:off x="617353" y="3030981"/>
            <a:ext cx="2957289" cy="935566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6D6DA58E-DB3E-411E-8A96-E20F452A0042}"/>
              </a:ext>
            </a:extLst>
          </p:cNvPr>
          <p:cNvSpPr/>
          <p:nvPr/>
        </p:nvSpPr>
        <p:spPr>
          <a:xfrm rot="10800000">
            <a:off x="617353" y="4031606"/>
            <a:ext cx="2957288" cy="1591690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06912B9-22BF-D2D8-8EE7-2ABA80687865}"/>
              </a:ext>
            </a:extLst>
          </p:cNvPr>
          <p:cNvSpPr txBox="1"/>
          <p:nvPr/>
        </p:nvSpPr>
        <p:spPr>
          <a:xfrm>
            <a:off x="5159222" y="5430636"/>
            <a:ext cx="184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</a:rPr>
              <a:t>Ground Truth</a:t>
            </a:r>
          </a:p>
        </p:txBody>
      </p:sp>
    </p:spTree>
    <p:extLst>
      <p:ext uri="{BB962C8B-B14F-4D97-AF65-F5344CB8AC3E}">
        <p14:creationId xmlns:p14="http://schemas.microsoft.com/office/powerpoint/2010/main" val="289335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6" grpId="0"/>
      <p:bldP spid="27" grpId="0"/>
      <p:bldP spid="28" grpId="0"/>
      <p:bldP spid="10" grpId="0"/>
      <p:bldP spid="41" grpId="0"/>
      <p:bldP spid="42" grpId="0"/>
      <p:bldP spid="43" grpId="0"/>
      <p:bldP spid="44" grpId="0" animBg="1"/>
      <p:bldP spid="45" grpId="0" animBg="1"/>
      <p:bldP spid="46" grpId="0" animBg="1"/>
      <p:bldP spid="48" grpId="0" animBg="1"/>
      <p:bldP spid="51" grpId="0" animBg="1"/>
      <p:bldP spid="52" grpId="0" animBg="1"/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403270F2-D85C-B1D8-875D-F723EABFA0C3}"/>
              </a:ext>
            </a:extLst>
          </p:cNvPr>
          <p:cNvGrpSpPr/>
          <p:nvPr/>
        </p:nvGrpSpPr>
        <p:grpSpPr>
          <a:xfrm>
            <a:off x="5444119" y="4040215"/>
            <a:ext cx="5694948" cy="1771204"/>
            <a:chOff x="5444119" y="4040215"/>
            <a:chExt cx="5694948" cy="177120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5ED6D25-C9FA-DB4B-A1EC-6B2DBC156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44119" y="4040215"/>
              <a:ext cx="5694948" cy="1771204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C50AB7E-A92B-7452-E81C-D29774243039}"/>
                </a:ext>
              </a:extLst>
            </p:cNvPr>
            <p:cNvSpPr/>
            <p:nvPr/>
          </p:nvSpPr>
          <p:spPr>
            <a:xfrm>
              <a:off x="6912294" y="4166993"/>
              <a:ext cx="517468" cy="2066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220DD0-1896-3D44-A0DC-82D969AD0C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11511902" cy="721395"/>
          </a:xfrm>
        </p:spPr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cs typeface="Times New Roman" panose="02020603050405020304" pitchFamily="18" charset="0"/>
              </a:rPr>
              <a:t>开源软件漏洞补丁的经验研究 </a:t>
            </a:r>
            <a:r>
              <a:rPr kumimoji="1" lang="en-US" altLang="zh-CN" dirty="0">
                <a:cs typeface="Times New Roman" panose="02020603050405020304" pitchFamily="18" charset="0"/>
              </a:rPr>
              <a:t>&gt; 2.2</a:t>
            </a:r>
            <a:r>
              <a:rPr kumimoji="1" lang="zh-CN" altLang="en-US" dirty="0">
                <a:cs typeface="Times New Roman" panose="02020603050405020304" pitchFamily="18" charset="0"/>
              </a:rPr>
              <a:t> 研究结果</a:t>
            </a:r>
            <a:endParaRPr kumimoji="1" lang="zh-CN" altLang="en-US" sz="1800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28924550-66B3-204A-A670-056AA7296F69}"/>
              </a:ext>
            </a:extLst>
          </p:cNvPr>
          <p:cNvSpPr txBox="1">
            <a:spLocks/>
          </p:cNvSpPr>
          <p:nvPr/>
        </p:nvSpPr>
        <p:spPr>
          <a:xfrm>
            <a:off x="480551" y="1319074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RQ1: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补丁覆盖率分析 </a:t>
            </a:r>
          </a:p>
        </p:txBody>
      </p:sp>
      <p:sp>
        <p:nvSpPr>
          <p:cNvPr id="15" name="文本占位符 1">
            <a:extLst>
              <a:ext uri="{FF2B5EF4-FFF2-40B4-BE49-F238E27FC236}">
                <a16:creationId xmlns:a16="http://schemas.microsoft.com/office/drawing/2014/main" id="{B433C081-6B71-D84B-8816-5BA4C6F51013}"/>
              </a:ext>
            </a:extLst>
          </p:cNvPr>
          <p:cNvSpPr txBox="1">
            <a:spLocks/>
          </p:cNvSpPr>
          <p:nvPr/>
        </p:nvSpPr>
        <p:spPr>
          <a:xfrm>
            <a:off x="480551" y="3607981"/>
            <a:ext cx="7811042" cy="43223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YaHei U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r>
              <a:rPr kumimoji="1"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RQ2:</a:t>
            </a:r>
            <a:r>
              <a:rPr kumimoji="1"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补丁一致性分析 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8EBA66B-CB91-4683-8D6B-770AB6FACE58}"/>
              </a:ext>
            </a:extLst>
          </p:cNvPr>
          <p:cNvGrpSpPr/>
          <p:nvPr/>
        </p:nvGrpSpPr>
        <p:grpSpPr>
          <a:xfrm>
            <a:off x="5374687" y="1330008"/>
            <a:ext cx="5559432" cy="2407682"/>
            <a:chOff x="713031" y="1631393"/>
            <a:chExt cx="5559432" cy="2407682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9B031CA-CF7D-F342-A0EA-637443EA52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79" b="14366"/>
            <a:stretch/>
          </p:blipFill>
          <p:spPr>
            <a:xfrm>
              <a:off x="713031" y="1789408"/>
              <a:ext cx="5559432" cy="2249667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7829F02-6DC8-41FE-8590-6D2AC7218B5D}"/>
                </a:ext>
              </a:extLst>
            </p:cNvPr>
            <p:cNvSpPr txBox="1"/>
            <p:nvPr/>
          </p:nvSpPr>
          <p:spPr>
            <a:xfrm>
              <a:off x="1175243" y="1631393"/>
              <a:ext cx="15928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10070</a:t>
              </a:r>
              <a:r>
                <a:rPr lang="en-US" altLang="zh-CN" dirty="0">
                  <a:latin typeface="微软雅黑" panose="020B0503020204020204" pitchFamily="34" charset="-122"/>
                </a:rPr>
                <a:t> 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4DC4EDF-CD73-45BB-B762-FFA5F3D40A25}"/>
                </a:ext>
              </a:extLst>
            </p:cNvPr>
            <p:cNvSpPr txBox="1"/>
            <p:nvPr/>
          </p:nvSpPr>
          <p:spPr>
            <a:xfrm>
              <a:off x="4100322" y="1631393"/>
              <a:ext cx="15928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4602</a:t>
              </a:r>
              <a:r>
                <a:rPr lang="en-US" altLang="zh-CN" dirty="0">
                  <a:latin typeface="微软雅黑" panose="020B0503020204020204" pitchFamily="34" charset="-122"/>
                </a:rPr>
                <a:t> 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AFA008A-BB71-4945-9BD0-60B88B0C1EA6}"/>
              </a:ext>
            </a:extLst>
          </p:cNvPr>
          <p:cNvSpPr txBox="1"/>
          <p:nvPr/>
        </p:nvSpPr>
        <p:spPr>
          <a:xfrm>
            <a:off x="78888" y="2267578"/>
            <a:ext cx="4676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补丁覆盖率为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45.7% (4602/10070)</a:t>
            </a:r>
            <a:r>
              <a:rPr lang="zh-CN" altLang="en-US" dirty="0"/>
              <a:t>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</a:rPr>
              <a:t> 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DDE73E0-9348-424D-A64F-6EE41EBECC23}"/>
              </a:ext>
            </a:extLst>
          </p:cNvPr>
          <p:cNvSpPr/>
          <p:nvPr/>
        </p:nvSpPr>
        <p:spPr>
          <a:xfrm>
            <a:off x="5560193" y="5236142"/>
            <a:ext cx="734729" cy="433217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AA330CA-8FAF-4453-A6E3-CF1C3CFFBAB7}"/>
              </a:ext>
            </a:extLst>
          </p:cNvPr>
          <p:cNvSpPr txBox="1"/>
          <p:nvPr/>
        </p:nvSpPr>
        <p:spPr>
          <a:xfrm>
            <a:off x="6294922" y="5954945"/>
            <a:ext cx="617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一致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C84BA69-6192-4D63-A76E-BFCD72B2097E}"/>
              </a:ext>
            </a:extLst>
          </p:cNvPr>
          <p:cNvSpPr/>
          <p:nvPr/>
        </p:nvSpPr>
        <p:spPr>
          <a:xfrm>
            <a:off x="7062397" y="4543318"/>
            <a:ext cx="926571" cy="216609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5EADF5BC-91BB-4911-BFC5-7591C3CF28F0}"/>
              </a:ext>
            </a:extLst>
          </p:cNvPr>
          <p:cNvSpPr/>
          <p:nvPr/>
        </p:nvSpPr>
        <p:spPr>
          <a:xfrm>
            <a:off x="9423079" y="4543318"/>
            <a:ext cx="926571" cy="216609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3D97F16-C66D-47A3-AF6A-B5D1FEC83553}"/>
              </a:ext>
            </a:extLst>
          </p:cNvPr>
          <p:cNvSpPr txBox="1"/>
          <p:nvPr/>
        </p:nvSpPr>
        <p:spPr>
          <a:xfrm>
            <a:off x="10271046" y="3899955"/>
            <a:ext cx="617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不准？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箭头: 右 21">
            <a:extLst>
              <a:ext uri="{FF2B5EF4-FFF2-40B4-BE49-F238E27FC236}">
                <a16:creationId xmlns:a16="http://schemas.microsoft.com/office/drawing/2014/main" id="{3FF50490-9D9C-42DE-BCEF-35B2E698F67A}"/>
              </a:ext>
            </a:extLst>
          </p:cNvPr>
          <p:cNvSpPr/>
          <p:nvPr/>
        </p:nvSpPr>
        <p:spPr>
          <a:xfrm rot="14073461">
            <a:off x="6140198" y="5806088"/>
            <a:ext cx="337622" cy="10949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B603C76C-9858-4A66-B17B-87C9CE59D1EE}"/>
              </a:ext>
            </a:extLst>
          </p:cNvPr>
          <p:cNvSpPr/>
          <p:nvPr/>
        </p:nvSpPr>
        <p:spPr>
          <a:xfrm rot="7636968">
            <a:off x="7814094" y="4301924"/>
            <a:ext cx="337622" cy="10949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85FB649-6582-459A-BA78-D590437E5C9F}"/>
              </a:ext>
            </a:extLst>
          </p:cNvPr>
          <p:cNvSpPr/>
          <p:nvPr/>
        </p:nvSpPr>
        <p:spPr>
          <a:xfrm rot="7636968">
            <a:off x="10180839" y="4301926"/>
            <a:ext cx="337622" cy="10949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F218AB24-6EFC-476D-BC29-AF16662BFE58}"/>
                  </a:ext>
                </a:extLst>
              </p:cNvPr>
              <p:cNvSpPr txBox="1"/>
              <p:nvPr/>
            </p:nvSpPr>
            <p:spPr>
              <a:xfrm>
                <a:off x="547926" y="4637018"/>
                <a:ext cx="49635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𝑫𝑩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zh-CN" altLang="en-US" b="1" dirty="0">
                    <a:solidFill>
                      <a:schemeClr val="accent1">
                        <a:lumMod val="75000"/>
                      </a:schemeClr>
                    </a:solidFill>
                    <a:latin typeface="微软雅黑" panose="020B0503020204020204" pitchFamily="34" charset="-122"/>
                  </a:rPr>
                  <a:t> 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𝑫𝑩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</m:oMath>
                </a14:m>
                <a:r>
                  <a:rPr lang="zh-CN" altLang="en-US" b="1" dirty="0">
                    <a:solidFill>
                      <a:schemeClr val="accent1">
                        <a:lumMod val="75000"/>
                      </a:schemeClr>
                    </a:solidFill>
                    <a:latin typeface="微软雅黑" panose="020B0503020204020204" pitchFamily="34" charset="-122"/>
                  </a:rPr>
                  <a:t>的补丁一致率为</a:t>
                </a:r>
                <a:r>
                  <a:rPr lang="en-US" altLang="zh-CN" b="1" dirty="0">
                    <a:solidFill>
                      <a:schemeClr val="accent1">
                        <a:lumMod val="75000"/>
                      </a:schemeClr>
                    </a:solidFill>
                    <a:latin typeface="微软雅黑" panose="020B0503020204020204" pitchFamily="34" charset="-122"/>
                  </a:rPr>
                  <a:t>19.7% (907/4602)</a:t>
                </a:r>
                <a:r>
                  <a:rPr lang="zh-CN" altLang="en-US" b="1" dirty="0"/>
                  <a:t> </a:t>
                </a:r>
                <a:endParaRPr lang="en-US" altLang="zh-CN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F218AB24-6EFC-476D-BC29-AF16662BFE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926" y="4637018"/>
                <a:ext cx="4963568" cy="369332"/>
              </a:xfrm>
              <a:prstGeom prst="rect">
                <a:avLst/>
              </a:prstGeom>
              <a:blipFill>
                <a:blip r:embed="rId5"/>
                <a:stretch>
                  <a:fillRect l="-737" t="-10000" r="-1966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文本框 19">
            <a:extLst>
              <a:ext uri="{FF2B5EF4-FFF2-40B4-BE49-F238E27FC236}">
                <a16:creationId xmlns:a16="http://schemas.microsoft.com/office/drawing/2014/main" id="{0B4A9210-4609-4CE8-B642-E68A8634FC60}"/>
              </a:ext>
            </a:extLst>
          </p:cNvPr>
          <p:cNvSpPr txBox="1"/>
          <p:nvPr/>
        </p:nvSpPr>
        <p:spPr>
          <a:xfrm>
            <a:off x="8040944" y="3899955"/>
            <a:ext cx="617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</a:rPr>
              <a:t>不全？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124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4" grpId="0" animBg="1"/>
      <p:bldP spid="17" grpId="0"/>
      <p:bldP spid="18" grpId="0" animBg="1"/>
      <p:bldP spid="19" grpId="0" animBg="1"/>
      <p:bldP spid="21" grpId="0"/>
      <p:bldP spid="22" grpId="0" animBg="1"/>
      <p:bldP spid="23" grpId="0" animBg="1"/>
      <p:bldP spid="24" grpId="0" animBg="1"/>
      <p:bldP spid="25" grpId="0"/>
      <p:bldP spid="20" grpId="0"/>
    </p:bldLst>
  </p:timing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14372</TotalTime>
  <Words>3214</Words>
  <Application>Microsoft Macintosh PowerPoint</Application>
  <PresentationFormat>宽屏</PresentationFormat>
  <Paragraphs>342</Paragraphs>
  <Slides>23</Slides>
  <Notes>22</Notes>
  <HiddenSlides>2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Microsoft YaHei</vt:lpstr>
      <vt:lpstr>Microsoft YaHei</vt:lpstr>
      <vt:lpstr>LinLibertineT</vt:lpstr>
      <vt:lpstr>Microsoft YaHei UI</vt:lpstr>
      <vt:lpstr>Arial</vt:lpstr>
      <vt:lpstr>Calibri</vt:lpstr>
      <vt:lpstr>Cambria Math</vt:lpstr>
      <vt:lpstr>Gill Sans MT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Xu congying</cp:lastModifiedBy>
  <cp:revision>1960</cp:revision>
  <cp:lastPrinted>2021-09-27T10:46:17Z</cp:lastPrinted>
  <dcterms:created xsi:type="dcterms:W3CDTF">2015-08-18T02:51:41Z</dcterms:created>
  <dcterms:modified xsi:type="dcterms:W3CDTF">2022-10-13T15:30:25Z</dcterms:modified>
  <cp:category/>
</cp:coreProperties>
</file>

<file path=docProps/thumbnail.jpeg>
</file>